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748" r:id="rId2"/>
    <p:sldId id="886" r:id="rId3"/>
    <p:sldId id="950" r:id="rId4"/>
    <p:sldId id="887" r:id="rId5"/>
    <p:sldId id="958" r:id="rId6"/>
    <p:sldId id="1000" r:id="rId7"/>
    <p:sldId id="1006" r:id="rId8"/>
    <p:sldId id="1001" r:id="rId9"/>
    <p:sldId id="1002" r:id="rId10"/>
    <p:sldId id="1003" r:id="rId11"/>
    <p:sldId id="1004" r:id="rId12"/>
    <p:sldId id="1005" r:id="rId13"/>
    <p:sldId id="1007" r:id="rId14"/>
    <p:sldId id="1009" r:id="rId15"/>
    <p:sldId id="1010" r:id="rId16"/>
    <p:sldId id="890" r:id="rId17"/>
    <p:sldId id="1011" r:id="rId18"/>
    <p:sldId id="1012" r:id="rId19"/>
    <p:sldId id="1015" r:id="rId20"/>
    <p:sldId id="1013" r:id="rId21"/>
    <p:sldId id="1018" r:id="rId22"/>
    <p:sldId id="1016" r:id="rId23"/>
    <p:sldId id="846" r:id="rId24"/>
    <p:sldId id="1014" r:id="rId25"/>
    <p:sldId id="843" r:id="rId26"/>
    <p:sldId id="845" r:id="rId27"/>
    <p:sldId id="848" r:id="rId28"/>
    <p:sldId id="948" r:id="rId29"/>
    <p:sldId id="864" r:id="rId30"/>
    <p:sldId id="863" r:id="rId31"/>
    <p:sldId id="844" r:id="rId32"/>
    <p:sldId id="1019" r:id="rId33"/>
    <p:sldId id="884" r:id="rId34"/>
    <p:sldId id="885" r:id="rId35"/>
    <p:sldId id="951" r:id="rId36"/>
    <p:sldId id="952" r:id="rId37"/>
    <p:sldId id="985" r:id="rId38"/>
    <p:sldId id="986" r:id="rId39"/>
    <p:sldId id="987" r:id="rId40"/>
    <p:sldId id="988" r:id="rId41"/>
    <p:sldId id="989" r:id="rId42"/>
    <p:sldId id="990" r:id="rId43"/>
    <p:sldId id="957" r:id="rId44"/>
    <p:sldId id="897" r:id="rId45"/>
    <p:sldId id="877" r:id="rId46"/>
    <p:sldId id="878" r:id="rId47"/>
    <p:sldId id="882" r:id="rId48"/>
    <p:sldId id="883" r:id="rId49"/>
    <p:sldId id="993" r:id="rId50"/>
    <p:sldId id="991" r:id="rId51"/>
    <p:sldId id="992" r:id="rId52"/>
    <p:sldId id="866" r:id="rId53"/>
    <p:sldId id="994" r:id="rId54"/>
    <p:sldId id="995" r:id="rId55"/>
    <p:sldId id="980" r:id="rId56"/>
    <p:sldId id="982" r:id="rId57"/>
    <p:sldId id="996" r:id="rId58"/>
    <p:sldId id="998" r:id="rId59"/>
    <p:sldId id="999" r:id="rId60"/>
    <p:sldId id="868" r:id="rId61"/>
    <p:sldId id="984" r:id="rId62"/>
    <p:sldId id="869" r:id="rId63"/>
    <p:sldId id="867" r:id="rId64"/>
    <p:sldId id="959" r:id="rId65"/>
    <p:sldId id="871" r:id="rId66"/>
    <p:sldId id="874" r:id="rId67"/>
    <p:sldId id="978" r:id="rId68"/>
    <p:sldId id="970" r:id="rId69"/>
    <p:sldId id="979" r:id="rId70"/>
    <p:sldId id="968" r:id="rId71"/>
    <p:sldId id="973" r:id="rId72"/>
    <p:sldId id="974" r:id="rId73"/>
    <p:sldId id="972" r:id="rId74"/>
    <p:sldId id="975" r:id="rId75"/>
    <p:sldId id="969" r:id="rId76"/>
    <p:sldId id="976" r:id="rId77"/>
    <p:sldId id="977" r:id="rId7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9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64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19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280A5-9A2B-FD88-7ADA-86014289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544F0-4432-FEE4-1D59-8EFF5B355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E6092-A186-ACFB-D28A-A923A46F5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87FE9-E0CB-5075-5CF3-A37454D49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41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B92F-4E88-D396-7C06-1CB9DCAB2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BEE48-E964-26D7-45CF-970ABA030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719C5D-AEBF-90B3-5301-8CC82FD4A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942F9-2F1F-F4E4-8303-F2E0ADAABB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67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20EFC-8178-5169-67D2-FE62D01F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3A8F8F-E601-6DA0-586C-C1B0A4C61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A1F82-C823-E45C-E460-5ACBE24FA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E4C90-62E3-A5A9-939A-46B8201A38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92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2F765-B96C-635C-AC6A-B6225E187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A12238-FFAC-E81A-026B-8BF2FF071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429CE-9AC3-E2AD-A1FD-8C3199498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B669F-0493-AFE2-7F2A-8B356CEF4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64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40C4-1F67-13CE-ECCC-638A243D5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E18397-19AE-1F48-BEF8-AE14D0E89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ADDCD3-3603-F055-08D0-6B4CD5839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595D8-9904-24B8-BC93-C82570FD8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32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57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6AF5D-7307-F434-0CD9-4F5DF877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3DAA88-95BC-4428-38D4-8C360AE75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FE044-BF9B-732B-46DB-B1E730CE2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D98DC-6DD7-5B6E-188D-468FEA0A1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87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09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29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18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95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22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0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77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11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59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08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283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B5447-5D48-970E-DF05-D29E83A9D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549E6-B4AB-B553-CBF0-8EBFEA361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1FB3C-9E7E-91D6-4A17-D11AA2B4B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9BC3F-A426-F9EE-E413-097B6A4C51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56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F1CD2-C433-E989-8293-2B1A91CA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FB792-CC3F-4A59-E357-52224143B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45BE2-0F1D-AFBC-79A8-C77C0D1FF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DC485-EBF9-09CB-7A66-99F297AAF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15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26EEA-ECF7-085B-0C04-061711FB0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6240F5-6005-3D9C-02DE-D6C8E4441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CE4EF-6638-BF79-635B-68CA2794F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991AA-D661-7AE8-B9E3-90B6B4534D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71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28DE3-CFEF-DF46-644B-29CDF3AB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89115-4E89-D9E4-C075-ED4B1717E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27487-2A24-C0B3-F46A-A553DC5BE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88033-B4B9-FB9E-AF09-1F91DC947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718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179BE-3A3C-BEA9-7044-47365E70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0C0C1-3D62-F0C7-B96A-18224E3E7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AF82F5-93D7-CE32-AF71-28F4A0F81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0D0B3-A6E6-C3C3-326D-0F557A13E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572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8A5D-B7CD-57F3-FC92-5F5072CC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C35F6C-F914-84EA-98F6-45F829AB5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48084-98A2-6F71-EE55-8840E4186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6C5D1-260F-D58E-62D3-367C33E840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564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120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452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416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078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729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562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121A9-9681-9EA1-87DE-BC062297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A3FED-7EDF-E871-4A62-0F741EE78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5C20F-FFBC-6009-D4CC-47B9535C37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A942E-018C-46AF-9285-0C3E78B435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472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38CA9-633E-BBFF-E4CA-27B79ECFD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93F02F-60D7-6673-68F1-16D2EE5B3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DDB24-4E9C-1617-BB29-04219FC24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9BB49-4026-9253-57AB-F026AFD4D1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380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ED9B2-5DBF-C6EA-20EC-BF2C5852E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27775-87D8-9F4B-1417-44CD4341E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69DDA2-A4BB-C79A-7B5E-E12F5BD50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CF609-A5A8-661B-025C-581F568B00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028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073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2C703-2CB8-8A97-D79C-79830242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906AE-AD9F-83C3-3D02-39E33E95D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DBF77-4A0F-C225-C2A5-F02D238E0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BAECD-A35B-52A4-F0E5-428D2AF3C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947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17DA1-25E7-4406-5891-735535DED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8A97F8-944A-ACEC-03DF-050444D55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71BB6-A711-C27C-C004-68300028F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0C18F-5065-C3BF-792A-DD11B42776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782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510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930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FC8DE-FE74-23DA-E094-240F4F52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BC30E2-87FA-FB2E-7688-D03ECE0BE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4560D2-779C-3679-7D32-A61354E67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CFB1B-88BB-0177-364B-2169AA2403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338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DC7D-57B6-CA23-C50E-761D7EEF3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959031-BFD9-C236-1CC4-940F05F71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73533-9E71-6466-812F-3B2488C90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4D14E-070C-2FC6-BF8B-B13C1AAAE0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35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008C4-9ACE-6C7C-06D2-F083FCBC3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CE993-9410-531B-E7CC-8972DC53C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BAA862-7F58-7263-2BD8-05FD1F290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2517E-5A5B-80E2-2325-D46110D08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57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832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681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648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681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1524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7697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371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94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54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83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508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955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560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960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4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ammon.com.au/unicode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en.wikipedia.org/wiki/Rob_Pike" TargetMode="External"/><Relationship Id="rId4" Type="http://schemas.openxmlformats.org/officeDocument/2006/relationships/hyperlink" Target="https://en.wikipedia.org/wiki/Ken_Thompson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.cam.ac.uk/~mgk25/ucs/examples/UTF-8-test.txt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UTF-8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File:Tim_Berners-Lee_April_2009.jpg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File:Tim_Berners-Lee_April_2009.jpg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search/docs/crawling-indexing/special-tag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4:  HTML, Utf8, HTTP and redirects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5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B9B0-6ADE-4BD5-95EC-B160D557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36629-3EA0-44D7-832A-AE3413F36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27371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Need to finalize the groups right away.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Questions about homework, group photos?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138E5-03FE-4E5B-8500-B106969A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0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21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D4A4-205D-3038-610F-9A139C922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9960F-8EDC-3C71-DEA5-23A17BE1A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Punch cards.</a:t>
            </a:r>
          </a:p>
          <a:p>
            <a:r>
              <a:rPr lang="en-US" sz="2000" dirty="0"/>
              <a:t>Invented by Herman Hollerith in the 1890s for tabulating census data.</a:t>
            </a:r>
          </a:p>
          <a:p>
            <a:r>
              <a:rPr lang="en-US" sz="2000" dirty="0"/>
              <a:t>Introduced a columnar format and a 6-bit character code.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D3455-4C88-65A7-E340-5D962DD1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997E5-0CD8-FB65-BDEB-6BD0ADF46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10" y="1600201"/>
            <a:ext cx="4758290" cy="27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6C57-98B2-F823-80B5-B138864E0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37B2-5E68-9827-5CAF-90B2A7E5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DDD7C-6D03-9C97-2E40-B4F4C9268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IBM was formed in 1911 in a merger of 3 companies, including Hollerith’s Tabulating Machine Company.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5FB7E-05D7-AEB2-D37C-9BD0DDEF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B90BFF-B903-6BCE-DF3A-1919E0F50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10" y="1600201"/>
            <a:ext cx="4758290" cy="27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2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686BA-9EA4-4F50-86C5-20948AD9C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E0A6-4479-5E63-E047-38950B80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2A7C0-D4DD-61DA-1FBA-A83F9C384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The IBM card became ubiquitous in the 1960s with its 80-column format.</a:t>
            </a:r>
          </a:p>
          <a:p>
            <a:r>
              <a:rPr lang="en-US" sz="2000" dirty="0"/>
              <a:t>The character encoding was based on the earlier 6-bit encoding.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7BE6C-1B6E-1015-ACB2-3C369C90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7E306F-2E63-8D2A-9BC3-36711BADF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968" y="1600200"/>
            <a:ext cx="5333832" cy="24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97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EF15D-D584-1EB3-D020-43DE77037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996D-DEE6-8DF2-0ECB-572E6423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24B3F-1F97-6BA7-1796-D8EB11B12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People walked around with decks of these cards holding their programs.</a:t>
            </a:r>
          </a:p>
          <a:p>
            <a:r>
              <a:rPr lang="en-US" sz="2000" dirty="0"/>
              <a:t>Imagine if you spilled 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88FE0-7DA0-9BFC-9104-48F17CFB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06CDEC6-5257-DBB4-515B-04F484F2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240" y="1630364"/>
            <a:ext cx="5242560" cy="399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995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6C4E9-D1C3-9913-9A94-B99EC30E4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E076065-2198-A190-90D1-00FB0EAE3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68" y="1600199"/>
            <a:ext cx="5333832" cy="400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3E7C8B-88EB-B8D3-FE7F-F825E11B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56B23-557B-1CB5-8A48-2735026A3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You used a keypunch to make them.</a:t>
            </a:r>
          </a:p>
          <a:p>
            <a:r>
              <a:rPr lang="en-US" sz="2000" dirty="0"/>
              <a:t>This is an IBM 029, released in 1964 as part of the System/360 rollout.</a:t>
            </a:r>
          </a:p>
          <a:p>
            <a:r>
              <a:rPr lang="en-US" sz="2000" dirty="0"/>
              <a:t>Businesses usually typed every card twice to verify they were correctly transcribed.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236F5-9A1A-C0D7-F13C-1574D022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49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AEDC-4C04-BFA8-6154-B79982925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1EAF132-A17D-347F-8318-C1D8C266A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68" y="1600198"/>
            <a:ext cx="5333832" cy="403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A771F6-7D98-7F89-44D2-14721CF80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BA05B-6FA3-EE26-452E-0138E7A63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933700" cy="4274820"/>
          </a:xfrm>
        </p:spPr>
        <p:txBody>
          <a:bodyPr>
            <a:normAutofit/>
          </a:bodyPr>
          <a:lstStyle/>
          <a:p>
            <a:r>
              <a:rPr lang="en-US" sz="2000" dirty="0"/>
              <a:t>To sort data, you used a card sorter.</a:t>
            </a:r>
          </a:p>
          <a:p>
            <a:r>
              <a:rPr lang="en-US" sz="2000" dirty="0"/>
              <a:t>This is an IBM 082, introduced in 1949 but still in use into the 1960s.</a:t>
            </a:r>
          </a:p>
          <a:p>
            <a:r>
              <a:rPr lang="en-US" sz="2000" dirty="0"/>
              <a:t>Like all card sorters, it sorted one column at a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34074-7A85-1DC7-BF65-C131A8A0A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7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FCF55-458C-7EB6-82A3-8F291FB2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represent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A12FB-1C11-86E2-D43C-04A594DE1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In 1963, ASCII (American Standard Code for Information Interchange) was finalized as a 7-bit standard.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3EA62-7E3C-D587-586E-190FF983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0FFE74-AEFB-9B20-150B-5900A907F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417638"/>
            <a:ext cx="2522220" cy="47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57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FDF91-CAFE-EBB9-11F8-9466B3FC3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64F5-F7E7-D234-D51A-14AC21CFF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represent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03203-3580-7A32-DDD0-E83A662B9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27924" cy="4525963"/>
          </a:xfrm>
        </p:spPr>
        <p:txBody>
          <a:bodyPr>
            <a:normAutofit/>
          </a:bodyPr>
          <a:lstStyle/>
          <a:p>
            <a:r>
              <a:rPr lang="en-US" sz="2000" dirty="0"/>
              <a:t>As part System/360, IBM developed and introduced their own 8-bit EBCDIC (Extended Binary Coded Decimal Interchange Code)in 1964 derived from their punch card machines.</a:t>
            </a:r>
          </a:p>
          <a:p>
            <a:r>
              <a:rPr lang="en-US" sz="2000" dirty="0"/>
              <a:t>Notice the breaks in the character codes between I and J and R and S.</a:t>
            </a:r>
          </a:p>
          <a:p>
            <a:r>
              <a:rPr lang="en-US" sz="2000" dirty="0"/>
              <a:t>ASCII won.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6ABE1-B72D-C9CC-164C-933CA638A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7D093B-A5B0-A5F5-196A-C451E3E1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616" y="1417638"/>
            <a:ext cx="4468692" cy="425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0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A975-5A8C-70A9-4E6A-9799E2BF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A3C5-78C7-FE36-6B19-A55CF79B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represent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34C79-D031-2BBC-AC7B-06D23A54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But 7 bits is not enough to represent all the characters in languages other than English.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8835D-37BD-05FB-616A-6CA8A61E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E707D-2CA4-E92E-90AB-1A1B3E5B1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417638"/>
            <a:ext cx="2522220" cy="47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3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8A833-C3C3-C281-DA7B-1CFD7271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7F13-B2CA-CE6B-9EC1-9B277034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represent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787AF-8DB3-E2FB-F817-789EB1D3E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The solution was to introduce the notion of code pages, 8-bit codes where the high half, 0x80 to 0xff depended on what country you were 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3910D-A8CC-FB18-02E8-79014D55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A34374-D86D-8F81-A2B8-49061240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417638"/>
            <a:ext cx="2522220" cy="47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9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7D38CF-4EAA-4925-BDC9-B3E63E2B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6FFBE7-8DE6-4165-97EF-85BA6571E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30" y="950053"/>
            <a:ext cx="7900340" cy="49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42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7988-8772-1321-213F-B9AA76082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4836A2-2CEB-9538-0B16-EB1DFF09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0645A7-D1B1-127F-632A-E7FB6F899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86" y="1088264"/>
            <a:ext cx="7976813" cy="45574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35C136-44FB-4629-213E-1E6091294E4E}"/>
              </a:ext>
            </a:extLst>
          </p:cNvPr>
          <p:cNvSpPr/>
          <p:nvPr/>
        </p:nvSpPr>
        <p:spPr>
          <a:xfrm>
            <a:off x="457200" y="6169580"/>
            <a:ext cx="4766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Source:  </a:t>
            </a:r>
            <a:r>
              <a:rPr lang="en-US" dirty="0">
                <a:hlinkClick r:id="rId4"/>
              </a:rPr>
              <a:t>https://www.gammon.com.au/unicode/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64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BE30-755C-4083-C90A-DF67B3D3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62ED6-9E0F-4829-DA4F-D6DE463E4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3756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But this meant that it was difficult to share files between users in different countries.</a:t>
            </a:r>
          </a:p>
          <a:p>
            <a:r>
              <a:rPr lang="en-US" sz="2000" dirty="0"/>
              <a:t>They didn’t even have those foreign characters!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BCA74-35D6-CE6D-813A-1306F08F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332DD-D8D3-AAB7-35A6-3AB97DF9A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957" y="1600200"/>
            <a:ext cx="4800843" cy="274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95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86F9E-EFE8-4CEA-E462-AF8481CDA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E758-5709-8A19-F42D-6F29BC0E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67F9B-60BF-D279-1A08-A4572E0A0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In the late 1980s, Unicode (Universal Coded Character Set) was invented.</a:t>
            </a:r>
          </a:p>
          <a:p>
            <a:pPr marL="0" indent="0">
              <a:buNone/>
            </a:pPr>
            <a:r>
              <a:rPr lang="en-US" sz="2000" dirty="0"/>
              <a:t>Used 16-bit characters = 65,536 code points, thought at the time to be more than anyone could ever need.</a:t>
            </a:r>
          </a:p>
          <a:p>
            <a:pPr marL="0" indent="0">
              <a:buNone/>
            </a:pPr>
            <a:r>
              <a:rPr lang="en-US" sz="2000" dirty="0"/>
              <a:t>Characters were still always the same size.</a:t>
            </a:r>
          </a:p>
          <a:p>
            <a:pPr marL="0" indent="0">
              <a:buNone/>
            </a:pPr>
            <a:r>
              <a:rPr lang="en-US" sz="2000" dirty="0"/>
              <a:t>Formalized as UTF-16 encoding.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2F574-BEFA-085D-4C23-1BF17324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D5E516C-8F11-1D93-40EE-3835DDA5A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579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437A0-5542-E787-F796-F45EB3C5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0AB2-5318-5EC3-E603-CAC1D22C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28C0F-FCF9-E102-A32C-6CACDBE05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Microsoft adopted UTF-16 for their core Windows API as their “wide characters.”</a:t>
            </a:r>
          </a:p>
          <a:p>
            <a:pPr marL="0" indent="0">
              <a:buNone/>
            </a:pPr>
            <a:r>
              <a:rPr lang="en-US" sz="2000" dirty="0"/>
              <a:t>macOS, IBM I, Java, JavaScript, .NET, Python, and even SMS text messaging also adopted this encoding.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A2BBE-8895-514C-1B49-C833B17E3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99FCA0C-108B-DCBE-B864-596253EDE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69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9D3C5-FA18-0E55-D92B-1F3CF44F8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61DA2-3EEE-05F2-CE83-50650D38D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17F5F-2DB4-9870-8D55-17590B222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Required a Byte Order Mark (BOM) at the start of a file to indicate if it was “big-endian” (high byte first) or “little- endian” (low byte first).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ff </a:t>
            </a:r>
            <a:r>
              <a:rPr lang="en-US" sz="2000" dirty="0" err="1">
                <a:solidFill>
                  <a:srgbClr val="C00000"/>
                </a:solidFill>
              </a:rPr>
              <a:t>fe</a:t>
            </a:r>
            <a:r>
              <a:rPr lang="en-US" sz="2000" dirty="0"/>
              <a:t>	Little-endian UTF-16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C00000"/>
                </a:solidFill>
              </a:rPr>
              <a:t>fe</a:t>
            </a:r>
            <a:r>
              <a:rPr lang="en-US" sz="2000" dirty="0">
                <a:solidFill>
                  <a:srgbClr val="C00000"/>
                </a:solidFill>
              </a:rPr>
              <a:t> ff</a:t>
            </a:r>
            <a:r>
              <a:rPr lang="en-US" sz="2000" dirty="0"/>
              <a:t>	Big-endian UTF-16 </a:t>
            </a:r>
          </a:p>
          <a:p>
            <a:pPr marL="0" indent="0">
              <a:buNone/>
            </a:pPr>
            <a:r>
              <a:rPr lang="en-US" sz="2000" dirty="0"/>
              <a:t>If you saw the BOM you expected, it meant you were reading it correctly.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55F33-DCE5-9D4A-10EA-1F0A6A0CE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49823FD-AD63-839D-1A8C-E28DD65E6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463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FD4FE-56CD-C163-E278-08F82E53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6329F-EB09-AA1E-4225-76B38A18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32B9C-36B2-DC26-0796-216BEC6BD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Did not get wider use because it was incompatible with ASCII, and seen wasteful, requiring two bytes for every character at a time when most PCs only had 640K.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79CBA-51D8-56B7-F547-EB5BA053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6FB14F8-1238-41A3-4A01-CFDB15B2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620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5FC22-25E4-4A18-9F96-2475688E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8028-EC10-4E24-9EA3-F28EFD003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bigger problem was what to do if you needed more than 64K code points.</a:t>
            </a:r>
          </a:p>
          <a:p>
            <a:pPr marL="0" indent="0">
              <a:buNone/>
            </a:pPr>
            <a:r>
              <a:rPr lang="en-US" sz="2000" dirty="0"/>
              <a:t>Unicode now defines over a 1M code points, including almost 4,000 emojis.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D8424-96CF-4C79-B1B2-D311434E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9A0DC2E-347B-87CF-3D64-CD36E0028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407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BCB19-12FE-75E0-DA29-D0593AFA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2A84-67B3-9BFF-09A9-C509CA71C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75A9-1877-58D4-E4B1-A0E952A3F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33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solution was to introduce “surrogates”.</a:t>
            </a:r>
          </a:p>
          <a:p>
            <a:pPr marL="0" indent="0">
              <a:buNone/>
            </a:pPr>
            <a:r>
              <a:rPr lang="en-US" sz="2000" dirty="0"/>
              <a:t>Values greater than 0xffff were broken into two 16-bit characters holding 10 bits each.</a:t>
            </a:r>
          </a:p>
          <a:p>
            <a:pPr marL="0" indent="0">
              <a:buNone/>
            </a:pPr>
            <a:r>
              <a:rPr lang="en-US" sz="2000" dirty="0"/>
              <a:t>Notorious for causing bugs in programs that didn’t anticipate that characters could be variable length.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A75CE-001C-AA57-98B9-E1914EDF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3A8FFC1-7BEE-257B-D5F3-3F3BA763D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600200"/>
            <a:ext cx="3492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254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9C3B-0B32-4E3B-97D1-E55A1731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DF39D-E39F-4F73-94BE-55C7D5DE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895600" cy="3043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Invented in 1992 by Ken Thompson and Rob Pike, sketched out on a dinner placemat over a meal in a NJ diner.</a:t>
            </a:r>
          </a:p>
        </p:txBody>
      </p:sp>
      <p:pic>
        <p:nvPicPr>
          <p:cNvPr id="3074" name="Picture 2" descr="https://upload.wikimedia.org/wikipedia/commons/a/a0/Ken_Thompson_%28Portrait%29.jpg">
            <a:extLst>
              <a:ext uri="{FF2B5EF4-FFF2-40B4-BE49-F238E27FC236}">
                <a16:creationId xmlns:a16="http://schemas.microsoft.com/office/drawing/2014/main" id="{2320FA54-CAB4-4561-A798-CDD0A9D23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294" y="1600200"/>
            <a:ext cx="22860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86E3DE-7D9B-4DA6-944F-2A9DF94867B1}"/>
              </a:ext>
            </a:extLst>
          </p:cNvPr>
          <p:cNvSpPr/>
          <p:nvPr/>
        </p:nvSpPr>
        <p:spPr>
          <a:xfrm>
            <a:off x="1561191" y="5835134"/>
            <a:ext cx="59892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87488" indent="-1487488"/>
            <a:r>
              <a:rPr lang="en-US" dirty="0"/>
              <a:t>Image sources:  </a:t>
            </a:r>
            <a:r>
              <a:rPr lang="en-US" dirty="0">
                <a:hlinkClick r:id="rId4"/>
              </a:rPr>
              <a:t>https://en.wikipedia.org/wiki/Ken_Thompson</a:t>
            </a:r>
            <a:br>
              <a:rPr lang="en-US" dirty="0"/>
            </a:br>
            <a:r>
              <a:rPr lang="en-US" dirty="0">
                <a:hlinkClick r:id="rId5"/>
              </a:rPr>
              <a:t>https://en.wikipedia.org/wiki/Rob_Pike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95E678-1C48-4C0D-815E-878ACB9B8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788" y="1600200"/>
            <a:ext cx="2348753" cy="319200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69D14-8780-40B2-B75E-4E107FFA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96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642ED-CB02-4659-A9F6-DAC38B78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9D648-A8D0-4393-AF2C-584AD2DEF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393" y="1600200"/>
            <a:ext cx="8012623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Backward compatible with 7-bit ASCII.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Characters &gt; 0x7F require more bytes.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The larger the character value, the more bytes.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Each additional byte gives you an additional 5 bits.  Some sequences are invalid.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Capable of encoding 31 bits.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BOMs are allowed but not needed and discouraged.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38026-BCDD-4D7E-9693-5A53F8C2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16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ED2A-03DB-420A-858E-DBE5E6B5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080"/>
          </a:xfrm>
        </p:spPr>
        <p:txBody>
          <a:bodyPr>
            <a:normAutofit/>
          </a:bodyPr>
          <a:lstStyle/>
          <a:p>
            <a:r>
              <a:rPr lang="en-US" sz="2800" dirty="0"/>
              <a:t>UTF-8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18041-9DC3-4119-A963-CE79595C9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37303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Valid UTF-8 sequences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200" dirty="0">
                <a:latin typeface="Lucida Console" panose="020B0609040504020204" pitchFamily="49" charset="0"/>
              </a:rPr>
              <a:t>U-00000000 - U-0000007F:   0xxxxxxx 7 bits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U-00000080 - U-000007FF:   110xxxxx 10xxxxxx 11 bits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U-00000800 - U-0000FFFF:   1110xxxx 10xxxxxx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16 bits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U-00010000 - U-001FFFFF:   11110xxx 10xxxxxx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21 bits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U-00200000 - U-03FFFFFF:   111110xx 10xxxxxx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26 bits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U-04000000 - U-7FFFFFFF:   1111110x 10xxxxxx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latin typeface="Lucida Console" panose="020B0609040504020204" pitchFamily="49" charset="0"/>
              </a:rPr>
              <a:t> 31 bits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Invalid, Overlong UTF-8 Sequences which should never be accepted because of the </a:t>
            </a:r>
            <a:r>
              <a:rPr lang="en-US" sz="1800" i="1" dirty="0"/>
              <a:t>security risk</a:t>
            </a:r>
            <a:r>
              <a:rPr lang="en-US" sz="1800" dirty="0"/>
              <a:t> and are replaced with </a:t>
            </a:r>
            <a:r>
              <a:rPr lang="en-US" sz="1600" dirty="0">
                <a:latin typeface="Lucida Console" panose="020B0609040504020204" pitchFamily="49" charset="0"/>
              </a:rPr>
              <a:t>0xfffd</a:t>
            </a:r>
            <a:r>
              <a:rPr lang="en-US" sz="1800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11 bits to encode 7        110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0000</a:t>
            </a:r>
            <a:r>
              <a:rPr lang="en-US" sz="1200" dirty="0">
                <a:latin typeface="Lucida Console" panose="020B0609040504020204" pitchFamily="49" charset="0"/>
              </a:rPr>
              <a:t>x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</a:t>
            </a:r>
            <a:r>
              <a:rPr lang="en-US" sz="1200" dirty="0">
                <a:latin typeface="Lucida Console" panose="020B0609040504020204" pitchFamily="49" charset="0"/>
              </a:rPr>
              <a:t>0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xxxxxx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16 bits to encode 11       1110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0000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</a:t>
            </a:r>
            <a:r>
              <a:rPr lang="en-US" sz="1200" dirty="0">
                <a:latin typeface="Lucida Console" panose="020B0609040504020204" pitchFamily="49" charset="0"/>
              </a:rPr>
              <a:t>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xxxxx 10xxxxxx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21 bits to encode 16       11110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000</a:t>
            </a:r>
            <a:r>
              <a:rPr lang="en-US" sz="1200" dirty="0">
                <a:latin typeface="Lucida Console" panose="020B0609040504020204" pitchFamily="49" charset="0"/>
              </a:rPr>
              <a:t> 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</a:t>
            </a:r>
            <a:r>
              <a:rPr lang="en-US" sz="1200" dirty="0">
                <a:latin typeface="Lucida Console" panose="020B0609040504020204" pitchFamily="49" charset="0"/>
              </a:rPr>
              <a:t>xxxx 10xxxxxx </a:t>
            </a:r>
            <a:r>
              <a:rPr lang="en-US" sz="1200" dirty="0" err="1">
                <a:latin typeface="Lucida Console" panose="020B0609040504020204" pitchFamily="49" charset="0"/>
              </a:rPr>
              <a:t>10xxxxxx</a:t>
            </a:r>
            <a:endParaRPr lang="en-US" sz="1200" dirty="0"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26 bits to encode 21       111110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000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xxx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10xxxxxx </a:t>
            </a:r>
            <a:r>
              <a:rPr lang="en-US" sz="12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10xxxxxx</a:t>
            </a:r>
            <a:endParaRPr lang="en-US" sz="1200" dirty="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dirty="0">
                <a:latin typeface="Lucida Console" panose="020B0609040504020204" pitchFamily="49" charset="0"/>
              </a:rPr>
              <a:t>31 bits to encode 26       1111110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</a:t>
            </a:r>
            <a:r>
              <a:rPr lang="en-US" sz="1200" dirty="0">
                <a:latin typeface="Lucida Console" panose="020B0609040504020204" pitchFamily="49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10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0000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xx</a:t>
            </a:r>
            <a:r>
              <a:rPr lang="en-US" sz="120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10xxxxxx </a:t>
            </a:r>
            <a:r>
              <a:rPr lang="en-US" sz="12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10xxxxxx</a:t>
            </a:r>
            <a:r>
              <a:rPr lang="en-US" sz="1200" dirty="0">
                <a:solidFill>
                  <a:srgbClr val="002060"/>
                </a:solidFill>
                <a:latin typeface="Lucida Console" panose="020B0609040504020204" pitchFamily="49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10xxxxxx</a:t>
            </a:r>
            <a:endParaRPr lang="en-US" sz="1200" dirty="0">
              <a:solidFill>
                <a:srgbClr val="002060"/>
              </a:solidFill>
              <a:latin typeface="Lucida Console" panose="020B060904050402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7CD17-82B4-48A9-867C-9BEDC32B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34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100100-4DB1-45AB-B7AB-013EF630C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79" y="1394503"/>
            <a:ext cx="7469746" cy="40386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B6F095-FFEB-4AEC-8D7C-2366E013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Utf8 test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2AA36-4792-4C9E-9394-E3AAF761D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279" y="5692463"/>
            <a:ext cx="7540580" cy="495836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UTF-8 decoder capability and stress test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hlinkClick r:id="rId4"/>
              </a:rPr>
              <a:t>http://www.cl.cam.ac.uk/~mgk25/ucs/examples/UTF-8-test.txt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967E0-0231-4212-8982-DA57622F3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61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21DD0-CB5B-4C49-BB9B-2A3E74FC6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51" y="234198"/>
            <a:ext cx="4180522" cy="24403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09BE52-F7BB-408E-AE2D-7E1DF33E1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35" y="1285659"/>
            <a:ext cx="7900987" cy="518731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D68282-BDE4-42BF-9122-8F27A1CF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78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B4E2B8-8AE7-449E-BC28-A01E9A3A14E4}"/>
              </a:ext>
            </a:extLst>
          </p:cNvPr>
          <p:cNvSpPr/>
          <p:nvPr/>
        </p:nvSpPr>
        <p:spPr>
          <a:xfrm>
            <a:off x="188536" y="1391649"/>
            <a:ext cx="85878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256 C% ls hello*.txt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hello.txt                  helloUnicode.txt           helloUtf8.txt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helloAnsi.txt              helloUnicodeBigEndian.txt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257 C% </a:t>
            </a:r>
            <a:r>
              <a:rPr lang="en-US" sz="1400" dirty="0" err="1">
                <a:latin typeface="Lucida Console" panose="020B0609040504020204" pitchFamily="49" charset="0"/>
              </a:rPr>
              <a:t>xd</a:t>
            </a:r>
            <a:r>
              <a:rPr lang="en-US" sz="1400" dirty="0">
                <a:latin typeface="Lucida Console" panose="020B0609040504020204" pitchFamily="49" charset="0"/>
              </a:rPr>
              <a:t> hello.txt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00000000:   6865 6c6c  6f0d 0a                             *hello..*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258 C% </a:t>
            </a:r>
            <a:r>
              <a:rPr lang="en-US" sz="1400" dirty="0" err="1">
                <a:latin typeface="Lucida Console" panose="020B0609040504020204" pitchFamily="49" charset="0"/>
              </a:rPr>
              <a:t>xd</a:t>
            </a:r>
            <a:r>
              <a:rPr lang="en-US" sz="1400" dirty="0">
                <a:latin typeface="Lucida Console" panose="020B0609040504020204" pitchFamily="49" charset="0"/>
              </a:rPr>
              <a:t> helloAnsi.txt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00000000:   6865 6c6c  6f0d 0a                             *hello..*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259 C% </a:t>
            </a:r>
            <a:r>
              <a:rPr lang="en-US" sz="1400" dirty="0" err="1">
                <a:latin typeface="Lucida Console" panose="020B0609040504020204" pitchFamily="49" charset="0"/>
              </a:rPr>
              <a:t>cmp</a:t>
            </a:r>
            <a:r>
              <a:rPr lang="en-US" sz="1400" dirty="0">
                <a:latin typeface="Lucida Console" panose="020B0609040504020204" pitchFamily="49" charset="0"/>
              </a:rPr>
              <a:t> hello.txt helloAnsi.txt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260 C% </a:t>
            </a:r>
            <a:r>
              <a:rPr lang="en-US" sz="1400" dirty="0" err="1">
                <a:latin typeface="Lucida Console" panose="020B0609040504020204" pitchFamily="49" charset="0"/>
              </a:rPr>
              <a:t>xd</a:t>
            </a:r>
            <a:r>
              <a:rPr lang="en-US" sz="1400" dirty="0">
                <a:latin typeface="Lucida Console" panose="020B0609040504020204" pitchFamily="49" charset="0"/>
              </a:rPr>
              <a:t> helloUtf8.txt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00000000:   </a:t>
            </a:r>
            <a:r>
              <a:rPr lang="en-US" sz="1400" dirty="0" err="1">
                <a:latin typeface="Lucida Console" panose="020B0609040504020204" pitchFamily="49" charset="0"/>
              </a:rPr>
              <a:t>efbb</a:t>
            </a:r>
            <a:r>
              <a:rPr lang="en-US" sz="1400" dirty="0">
                <a:latin typeface="Lucida Console" panose="020B0609040504020204" pitchFamily="49" charset="0"/>
              </a:rPr>
              <a:t> bf68  656c 6c6f   0d0a                    *...hello ..*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261 C% </a:t>
            </a:r>
            <a:r>
              <a:rPr lang="en-US" sz="1400" dirty="0" err="1">
                <a:latin typeface="Lucida Console" panose="020B0609040504020204" pitchFamily="49" charset="0"/>
              </a:rPr>
              <a:t>xd</a:t>
            </a:r>
            <a:r>
              <a:rPr lang="en-US" sz="1400" dirty="0">
                <a:latin typeface="Lucida Console" panose="020B0609040504020204" pitchFamily="49" charset="0"/>
              </a:rPr>
              <a:t> helloUnicode.txt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00000000:   </a:t>
            </a:r>
            <a:r>
              <a:rPr lang="en-US" sz="1400" dirty="0" err="1">
                <a:latin typeface="Lucida Console" panose="020B0609040504020204" pitchFamily="49" charset="0"/>
              </a:rPr>
              <a:t>fffe</a:t>
            </a:r>
            <a:r>
              <a:rPr lang="en-US" sz="1400" dirty="0">
                <a:latin typeface="Lucida Console" panose="020B0609040504020204" pitchFamily="49" charset="0"/>
              </a:rPr>
              <a:t> 6800  6500 6c00   </a:t>
            </a:r>
            <a:r>
              <a:rPr lang="en-US" sz="1400" dirty="0" err="1">
                <a:latin typeface="Lucida Console" panose="020B0609040504020204" pitchFamily="49" charset="0"/>
              </a:rPr>
              <a:t>6c00</a:t>
            </a:r>
            <a:r>
              <a:rPr lang="en-US" sz="1400" dirty="0">
                <a:latin typeface="Lucida Console" panose="020B0609040504020204" pitchFamily="49" charset="0"/>
              </a:rPr>
              <a:t> 6f00  0d00 0a00    *..</a:t>
            </a:r>
            <a:r>
              <a:rPr lang="en-US" sz="1400" dirty="0" err="1">
                <a:latin typeface="Lucida Console" panose="020B0609040504020204" pitchFamily="49" charset="0"/>
              </a:rPr>
              <a:t>h.e.l</a:t>
            </a:r>
            <a:r>
              <a:rPr lang="en-US" sz="1400" dirty="0">
                <a:latin typeface="Lucida Console" panose="020B0609040504020204" pitchFamily="49" charset="0"/>
              </a:rPr>
              <a:t>. </a:t>
            </a:r>
            <a:r>
              <a:rPr lang="en-US" sz="1400" dirty="0" err="1">
                <a:latin typeface="Lucida Console" panose="020B0609040504020204" pitchFamily="49" charset="0"/>
              </a:rPr>
              <a:t>l.o</a:t>
            </a:r>
            <a:r>
              <a:rPr lang="en-US" sz="1400" dirty="0">
                <a:latin typeface="Lucida Console" panose="020B0609040504020204" pitchFamily="49" charset="0"/>
              </a:rPr>
              <a:t>.....*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262 C% </a:t>
            </a:r>
            <a:r>
              <a:rPr lang="en-US" sz="1400" dirty="0" err="1">
                <a:latin typeface="Lucida Console" panose="020B0609040504020204" pitchFamily="49" charset="0"/>
              </a:rPr>
              <a:t>xd</a:t>
            </a:r>
            <a:r>
              <a:rPr lang="en-US" sz="1400" dirty="0">
                <a:latin typeface="Lucida Console" panose="020B0609040504020204" pitchFamily="49" charset="0"/>
              </a:rPr>
              <a:t> helloUnicodeBigEndian.txt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00000000:   </a:t>
            </a:r>
            <a:r>
              <a:rPr lang="en-US" sz="1400" dirty="0" err="1">
                <a:latin typeface="Lucida Console" panose="020B0609040504020204" pitchFamily="49" charset="0"/>
              </a:rPr>
              <a:t>feff</a:t>
            </a:r>
            <a:r>
              <a:rPr lang="en-US" sz="1400" dirty="0">
                <a:latin typeface="Lucida Console" panose="020B0609040504020204" pitchFamily="49" charset="0"/>
              </a:rPr>
              <a:t> 0068  0065 006c   </a:t>
            </a:r>
            <a:r>
              <a:rPr lang="en-US" sz="1400" dirty="0" err="1">
                <a:latin typeface="Lucida Console" panose="020B0609040504020204" pitchFamily="49" charset="0"/>
              </a:rPr>
              <a:t>006c</a:t>
            </a:r>
            <a:r>
              <a:rPr lang="en-US" sz="1400" dirty="0">
                <a:latin typeface="Lucida Console" panose="020B0609040504020204" pitchFamily="49" charset="0"/>
              </a:rPr>
              <a:t> 006f  000d 000a    *...</a:t>
            </a:r>
            <a:r>
              <a:rPr lang="en-US" sz="1400" dirty="0" err="1">
                <a:latin typeface="Lucida Console" panose="020B0609040504020204" pitchFamily="49" charset="0"/>
              </a:rPr>
              <a:t>h.e.l</a:t>
            </a:r>
            <a:r>
              <a:rPr lang="en-US" sz="1400" dirty="0">
                <a:latin typeface="Lucida Console" panose="020B0609040504020204" pitchFamily="49" charset="0"/>
              </a:rPr>
              <a:t> .</a:t>
            </a:r>
            <a:r>
              <a:rPr lang="en-US" sz="1400" dirty="0" err="1">
                <a:latin typeface="Lucida Console" panose="020B0609040504020204" pitchFamily="49" charset="0"/>
              </a:rPr>
              <a:t>l.o</a:t>
            </a:r>
            <a:r>
              <a:rPr lang="en-US" sz="1400" dirty="0">
                <a:latin typeface="Lucida Console" panose="020B0609040504020204" pitchFamily="49" charset="0"/>
              </a:rPr>
              <a:t>....*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263 C%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A4E77-0420-454D-932B-2DF09CFFF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10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c/c4/Utf8webgrowth.svg/1280px-Utf8webgrowth.svg.png">
            <a:extLst>
              <a:ext uri="{FF2B5EF4-FFF2-40B4-BE49-F238E27FC236}">
                <a16:creationId xmlns:a16="http://schemas.microsoft.com/office/drawing/2014/main" id="{6A5773B4-CFAF-4484-8F36-79ABEE80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70"/>
            <a:ext cx="9144000" cy="53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4E6815-8FC0-42B4-B1D9-4BB6806599B1}"/>
              </a:ext>
            </a:extLst>
          </p:cNvPr>
          <p:cNvSpPr txBox="1"/>
          <p:nvPr/>
        </p:nvSpPr>
        <p:spPr>
          <a:xfrm>
            <a:off x="1954307" y="6122895"/>
            <a:ext cx="4464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source:  </a:t>
            </a:r>
            <a:r>
              <a:rPr lang="en-US" sz="1600" dirty="0">
                <a:hlinkClick r:id="rId4"/>
              </a:rPr>
              <a:t>https://en.wikipedia.org/wiki/UTF-8</a:t>
            </a: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051BB1-F81B-4A64-9C17-AC94E786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86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E5C8C-8ABC-9CE7-405C-8049616F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BAF2F-9087-02EE-2169-6625172BB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756660" cy="4137660"/>
          </a:xfrm>
        </p:spPr>
        <p:txBody>
          <a:bodyPr>
            <a:normAutofit/>
          </a:bodyPr>
          <a:lstStyle/>
          <a:p>
            <a:r>
              <a:rPr lang="en-US" sz="2000" dirty="0"/>
              <a:t>UTF-8 is overwhelmingly dominant on the web, used by nearly 99% of websites as of early 2026, making it the standard for the internet, default for HTML5, and crucial for displaying diverse languages, emojis, and symbols globally.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96E2A-768A-217F-22F5-BC8DDFE9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2" descr="https://upload.wikimedia.org/wikipedia/commons/thumb/c/c4/Utf8webgrowth.svg/1280px-Utf8webgrowth.svg.png">
            <a:extLst>
              <a:ext uri="{FF2B5EF4-FFF2-40B4-BE49-F238E27FC236}">
                <a16:creationId xmlns:a16="http://schemas.microsoft.com/office/drawing/2014/main" id="{93BB9A0A-74A9-3BB3-9EC8-D0596FD7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578" y="1417639"/>
            <a:ext cx="4351022" cy="256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620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BF47-01F4-4980-8D69-D2BDBAAE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your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BF866-F3E1-4CE8-AF8C-0991DB10C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462" y="1294328"/>
            <a:ext cx="7566338" cy="50620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Lucida Console" panose="020B0609040504020204" pitchFamily="49" charset="0"/>
              </a:rPr>
              <a:t>#include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E21F1F"/>
                </a:solidFill>
                <a:effectLst/>
                <a:latin typeface="Lucida Console" panose="020B0609040504020204" pitchFamily="49" charset="0"/>
              </a:rPr>
              <a:t>&lt;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Lucida Console" panose="020B0609040504020204" pitchFamily="49" charset="0"/>
              </a:rPr>
              <a:t>cstddef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E21F1F"/>
                </a:solidFill>
                <a:effectLst/>
                <a:latin typeface="Lucida Console" panose="020B0609040504020204" pitchFamily="49" charset="0"/>
              </a:rPr>
              <a:t>&gt;</a:t>
            </a:r>
            <a:endParaRPr lang="en-US" altLang="en-US" sz="1400" dirty="0">
              <a:solidFill>
                <a:srgbClr val="000000"/>
              </a:solidFill>
              <a:latin typeface="Lucida Console" panose="020B0609040504020204" pitchFamily="49" charset="0"/>
            </a:endParaRPr>
          </a:p>
          <a:p>
            <a:pPr>
              <a:spcBef>
                <a:spcPts val="0"/>
              </a:spcBef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Lucida Console" panose="020B0609040504020204" pitchFamily="49" charset="0"/>
              </a:rPr>
              <a:t>#include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E21F1F"/>
                </a:solidFill>
                <a:effectLst/>
                <a:latin typeface="Lucida Console" panose="020B0609040504020204" pitchFamily="49" charset="0"/>
              </a:rPr>
              <a:t>&lt;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Lucida Console" panose="020B0609040504020204" pitchFamily="49" charset="0"/>
              </a:rPr>
              <a:t>cstdint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E21F1F"/>
                </a:solidFill>
                <a:effectLst/>
                <a:latin typeface="Lucida Console" panose="020B0609040504020204" pitchFamily="49" charset="0"/>
              </a:rPr>
              <a:t>&gt;</a:t>
            </a:r>
            <a:endParaRPr lang="en-US" altLang="en-US" sz="1400" dirty="0">
              <a:solidFill>
                <a:srgbClr val="000000"/>
              </a:solidFill>
              <a:latin typeface="Lucida Console" panose="020B0609040504020204" pitchFamily="49" charset="0"/>
            </a:endParaRPr>
          </a:p>
          <a:p>
            <a:pPr>
              <a:spcBef>
                <a:spcPts val="0"/>
              </a:spcBef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Lucida Console" panose="020B0609040504020204" pitchFamily="49" charset="0"/>
              </a:rPr>
              <a:t>typedef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uint32_t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Utf32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Lucida Console" panose="020B0609040504020204" pitchFamily="49" charset="0"/>
              </a:rPr>
              <a:t>typedef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uint16_t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Unicode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Lucida Console" panose="020B0609040504020204" pitchFamily="49" charset="0"/>
              </a:rPr>
              <a:t>typedef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uint8_t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Lucida Console" panose="020B0609040504020204" pitchFamily="49" charset="0"/>
              </a:rPr>
              <a:t>Utf8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SizeOfUtf8 tells the number of bytes it will take to encode the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specified Unicode value.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SizeOfUtf8(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Unicode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Get the UTF-8 character as a Unicode value.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If it's an invalid UTF-8 encoding for a U-16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character, return the special malformed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character code.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Unicode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GetUtf8(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NextUtf8 will scan forward to the next byte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which could be the start of a UTF-8 character.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If it's on a null character, it scans over it.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*NextUtf8(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750DC-53AD-47BF-A070-BD1FEA96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341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309907-1D38-457E-9238-8D102AAAE532}"/>
              </a:ext>
            </a:extLst>
          </p:cNvPr>
          <p:cNvSpPr/>
          <p:nvPr/>
        </p:nvSpPr>
        <p:spPr>
          <a:xfrm>
            <a:off x="1126902" y="1069734"/>
            <a:ext cx="72314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Scan backward for the first PREVIOUS byte which could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be the start of a UTF-8 character.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*PreviousUtf8(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Write a Unicode character in UTF-8.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*WriteUtf8(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Utf8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Unicode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ABBF1-1DAD-4387-B90F-6CE253FA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12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53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3D27-E478-4FC3-81D8-4968D5AA2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basic parts of a search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7C519-1127-4EFA-ABCB-6CDCF4105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HTML parser.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Crawler.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Constraint solver.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Query language.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Ranker.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Front end.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09A23-F89D-4726-9BC0-A9E0CE72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60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133C8-8022-43B7-CD91-BE8514427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23B2-B5D9-1082-6B0E-76EDE615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8228A-0AFF-ACC0-1A7B-40E4FC78C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HTML parser.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Crawler.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Constraint solver.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Query language.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Ranker.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Front end.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9A329-A951-45E6-72F5-846CF76B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076799-58C4-8138-E0A9-1004CB130636}"/>
              </a:ext>
            </a:extLst>
          </p:cNvPr>
          <p:cNvSpPr txBox="1">
            <a:spLocks/>
          </p:cNvSpPr>
          <p:nvPr/>
        </p:nvSpPr>
        <p:spPr>
          <a:xfrm>
            <a:off x="5197033" y="1624011"/>
            <a:ext cx="348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Task:  Extract the content from a HTML file as: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A series of tokens in the contents and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A set of links with anchor text to other documents.</a:t>
            </a:r>
          </a:p>
        </p:txBody>
      </p:sp>
    </p:spTree>
    <p:extLst>
      <p:ext uri="{BB962C8B-B14F-4D97-AF65-F5344CB8AC3E}">
        <p14:creationId xmlns:p14="http://schemas.microsoft.com/office/powerpoint/2010/main" val="3763250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A4C16-B3F3-BB7F-8807-E17CDA2EC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95D8B-2465-E0F4-CA2D-B90FFDF9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7EF8C-46BC-1842-70FE-1066427D6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HTML parser.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Crawler.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Constraint solver.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Query language.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Ranker.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Front end.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9AA7B-2FDD-7D24-A127-3D18EFF0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6FA985-153C-68FA-9949-B46E79C94A63}"/>
              </a:ext>
            </a:extLst>
          </p:cNvPr>
          <p:cNvSpPr txBox="1">
            <a:spLocks/>
          </p:cNvSpPr>
          <p:nvPr/>
        </p:nvSpPr>
        <p:spPr>
          <a:xfrm>
            <a:off x="5197033" y="1624011"/>
            <a:ext cx="348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Depend on understanding how a browser talks to a webpage.</a:t>
            </a:r>
          </a:p>
        </p:txBody>
      </p:sp>
    </p:spTree>
    <p:extLst>
      <p:ext uri="{BB962C8B-B14F-4D97-AF65-F5344CB8AC3E}">
        <p14:creationId xmlns:p14="http://schemas.microsoft.com/office/powerpoint/2010/main" val="241549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E552E-0214-7CB8-16F0-8F74A4A6C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1340-4008-5A69-37C8-AC976C6BD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21D65-A7D6-AB76-D2E4-23885B4DA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HTML parser.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Crawler.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Constraint solver.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Query language.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Ranker.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Front end.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967BE-A6F3-3433-C2BC-6F161EA9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88434E-0D3A-18FB-57FD-F7495005B81A}"/>
              </a:ext>
            </a:extLst>
          </p:cNvPr>
          <p:cNvSpPr txBox="1">
            <a:spLocks/>
          </p:cNvSpPr>
          <p:nvPr/>
        </p:nvSpPr>
        <p:spPr>
          <a:xfrm>
            <a:off x="5197033" y="1624011"/>
            <a:ext cx="348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Topics: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HTML as a markup language for the contents of a webpage.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Basic HTTP handshake and redirects.</a:t>
            </a:r>
          </a:p>
        </p:txBody>
      </p:sp>
    </p:spTree>
    <p:extLst>
      <p:ext uri="{BB962C8B-B14F-4D97-AF65-F5344CB8AC3E}">
        <p14:creationId xmlns:p14="http://schemas.microsoft.com/office/powerpoint/2010/main" val="598167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17C5F-9D32-FC3C-0EA7-42DD9713B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EF52-BDD0-CA67-EA74-5538FF9DB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BD803-1727-3E8F-547B-2BCDCEE99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Need to serialize and deserialize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Lossy or lossless.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Human-readable or binary.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Stateless or stateful.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E05C-B525-43D2-59EB-67BA156F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9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9C3F2-D99F-BE95-F653-5DE334B96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8A40-900C-5674-E7EC-D6FAFFC5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72432-E092-ED64-F6EE-E23A5DF4E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Need to serialize and deserialize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Lossy or lossless.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Human-readable or binary.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Stateless or stateful.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E7E8F-DCB7-4469-9F6A-80DCEADA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8A7102A-81D6-C53B-DC1D-E28EACDDCC72}"/>
              </a:ext>
            </a:extLst>
          </p:cNvPr>
          <p:cNvSpPr txBox="1">
            <a:spLocks/>
          </p:cNvSpPr>
          <p:nvPr/>
        </p:nvSpPr>
        <p:spPr>
          <a:xfrm>
            <a:off x="5197033" y="1624011"/>
            <a:ext cx="348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Examples: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.zip:  Lossless, binary, stateless.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.jpg:  Lossy, binary, stateless.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.html:  Lossless, text, possibly stateful, e.g., login, shopping carts.</a:t>
            </a:r>
          </a:p>
        </p:txBody>
      </p:sp>
    </p:spTree>
    <p:extLst>
      <p:ext uri="{BB962C8B-B14F-4D97-AF65-F5344CB8AC3E}">
        <p14:creationId xmlns:p14="http://schemas.microsoft.com/office/powerpoint/2010/main" val="11212002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54AE9-B5D2-BCA1-586C-E890217E6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9F0A-268F-8BD5-B84F-FD6CF6571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E81F-0B07-DA2F-B37C-E141C3167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7" y="1624012"/>
            <a:ext cx="3807883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Need to serialize and deserialize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Lossy or lossless.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Human-readable or binary.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Stateless or stateful.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Question of where to store state.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7A341-B5DE-0219-45D6-06F98B053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A402879-FE4E-09BE-0447-7BFF8DF1481B}"/>
              </a:ext>
            </a:extLst>
          </p:cNvPr>
          <p:cNvSpPr txBox="1">
            <a:spLocks/>
          </p:cNvSpPr>
          <p:nvPr/>
        </p:nvSpPr>
        <p:spPr>
          <a:xfrm>
            <a:off x="5197033" y="1624011"/>
            <a:ext cx="348976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Examples: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.zip:  Lossless, binary, stateless.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.jpg:  Lossy, binary, stateless.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.html:  Lossless, text, possibly stateful, e.g., login, shopping carts.</a:t>
            </a:r>
          </a:p>
        </p:txBody>
      </p:sp>
    </p:spTree>
    <p:extLst>
      <p:ext uri="{BB962C8B-B14F-4D97-AF65-F5344CB8AC3E}">
        <p14:creationId xmlns:p14="http://schemas.microsoft.com/office/powerpoint/2010/main" val="39739755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A1A6-EF3D-4ACF-9F04-8C90A2F1D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webpage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90F3E-1F00-46DA-92DF-E2977D42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4" y="1600200"/>
            <a:ext cx="5148117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Invented by Tim Berners-Lee as a way to serialize the text on the page along with formatting information, include images and hyperlinks to other pages.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Human-readable because it was written by hand.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D07DE-260F-4617-AC06-2F41E257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AAB333-9BEF-4016-83CF-A488945E4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466" y="1600200"/>
            <a:ext cx="2284334" cy="314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4F3797-48AD-46B7-A880-BEBE8ADFC63D}"/>
              </a:ext>
            </a:extLst>
          </p:cNvPr>
          <p:cNvSpPr/>
          <p:nvPr/>
        </p:nvSpPr>
        <p:spPr>
          <a:xfrm>
            <a:off x="6468372" y="4747895"/>
            <a:ext cx="2218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Tim Berners-Lee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56040D-B399-4CFB-96A0-635921C324D1}"/>
              </a:ext>
            </a:extLst>
          </p:cNvPr>
          <p:cNvSpPr txBox="1"/>
          <p:nvPr/>
        </p:nvSpPr>
        <p:spPr>
          <a:xfrm>
            <a:off x="962025" y="6122895"/>
            <a:ext cx="7299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source:  </a:t>
            </a:r>
            <a:r>
              <a:rPr lang="en-US" sz="1600" dirty="0">
                <a:hlinkClick r:id="rId4"/>
              </a:rPr>
              <a:t>https://en.wikipedia.org/wiki/File:Tim_Berners-Lee_April_2009.jpg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98955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A1A6-EF3D-4ACF-9F04-8C90A2F1D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World Wide Web is 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90F3E-1F00-46DA-92DF-E2977D42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4" y="1600200"/>
            <a:ext cx="5148117" cy="4525963"/>
          </a:xfrm>
        </p:spPr>
        <p:txBody>
          <a:bodyPr>
            <a:normAutofit/>
          </a:bodyPr>
          <a:lstStyle/>
          <a:p>
            <a:pPr marL="914400" indent="-914400">
              <a:spcBef>
                <a:spcPts val="1600"/>
              </a:spcBef>
              <a:buNone/>
            </a:pPr>
            <a:r>
              <a:rPr lang="en-US" dirty="0"/>
              <a:t>1980	Tim Berners-Lee, a contractor at CERN, creates a prototype system to share documents.</a:t>
            </a:r>
          </a:p>
          <a:p>
            <a:pPr marL="914400" indent="-914400">
              <a:spcBef>
                <a:spcPts val="1600"/>
              </a:spcBef>
              <a:buNone/>
            </a:pPr>
            <a:r>
              <a:rPr lang="en-US" dirty="0"/>
              <a:t>1989	He invents HTML and wrote a browser and a server.</a:t>
            </a:r>
          </a:p>
          <a:p>
            <a:pPr marL="914400" indent="-914400">
              <a:spcBef>
                <a:spcPts val="1600"/>
              </a:spcBef>
              <a:buNone/>
            </a:pPr>
            <a:r>
              <a:rPr lang="en-US" dirty="0"/>
              <a:t>1991	First publicly available HTML specification.  Defines only 18 elements.  (There are now 139.)</a:t>
            </a:r>
          </a:p>
          <a:p>
            <a:pPr marL="0" indent="0">
              <a:spcBef>
                <a:spcPts val="160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D07DE-260F-4617-AC06-2F41E257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AAB333-9BEF-4016-83CF-A488945E4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466" y="1600200"/>
            <a:ext cx="2284334" cy="314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4F3797-48AD-46B7-A880-BEBE8ADFC63D}"/>
              </a:ext>
            </a:extLst>
          </p:cNvPr>
          <p:cNvSpPr/>
          <p:nvPr/>
        </p:nvSpPr>
        <p:spPr>
          <a:xfrm>
            <a:off x="6468372" y="4747895"/>
            <a:ext cx="22184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Tim Berners-Lee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B7878-648D-4CC1-BA34-9DB04E820859}"/>
              </a:ext>
            </a:extLst>
          </p:cNvPr>
          <p:cNvSpPr txBox="1"/>
          <p:nvPr/>
        </p:nvSpPr>
        <p:spPr>
          <a:xfrm>
            <a:off x="962025" y="6122895"/>
            <a:ext cx="7299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source:  </a:t>
            </a:r>
            <a:r>
              <a:rPr lang="en-US" sz="1600" dirty="0">
                <a:hlinkClick r:id="rId4"/>
              </a:rPr>
              <a:t>https://en.wikipedia.org/wiki/File:Tim_Berners-Lee_April_2009.jpg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1041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C40F-DF0A-4108-B615-B7711F2E6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BB1B5-97C5-41BE-9E83-D7F807148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web is linked through text files with hyperlinks.</a:t>
            </a:r>
          </a:p>
          <a:p>
            <a:pPr marL="0" indent="0">
              <a:buNone/>
            </a:pPr>
            <a:r>
              <a:rPr lang="en-US" dirty="0"/>
              <a:t>The basic idea is similar to </a:t>
            </a:r>
            <a:r>
              <a:rPr lang="en-US" dirty="0">
                <a:solidFill>
                  <a:srgbClr val="FF0000"/>
                </a:solidFill>
              </a:rPr>
              <a:t>XML</a:t>
            </a:r>
            <a:r>
              <a:rPr lang="en-US" dirty="0"/>
              <a:t> (Extensible Markup Language), intended as a way to allow human-readable text serialization of complex objects.</a:t>
            </a:r>
          </a:p>
          <a:p>
            <a:pPr marL="0" indent="0">
              <a:buNone/>
            </a:pPr>
            <a:endParaRPr lang="en-US" sz="2800" dirty="0"/>
          </a:p>
          <a:p>
            <a:pPr marL="460375" indent="0">
              <a:buNone/>
            </a:pPr>
            <a:r>
              <a:rPr lang="en-US" dirty="0">
                <a:latin typeface="Lucida Console" panose="020B0609040504020204" pitchFamily="49" charset="0"/>
              </a:rPr>
              <a:t>&lt;</a:t>
            </a:r>
            <a:r>
              <a:rPr lang="en-US" i="1" dirty="0" err="1">
                <a:latin typeface="Lucida Console" panose="020B0609040504020204" pitchFamily="49" charset="0"/>
              </a:rPr>
              <a:t>myThing</a:t>
            </a:r>
            <a:r>
              <a:rPr lang="en-US" i="1" dirty="0">
                <a:latin typeface="Lucida Console" panose="020B0609040504020204" pitchFamily="49" charset="0"/>
              </a:rPr>
              <a:t> </a:t>
            </a:r>
            <a:r>
              <a:rPr lang="en-US" i="1" dirty="0" err="1">
                <a:latin typeface="Lucida Console" panose="020B0609040504020204" pitchFamily="49" charset="0"/>
              </a:rPr>
              <a:t>myProperties</a:t>
            </a:r>
            <a:r>
              <a:rPr lang="en-US" dirty="0">
                <a:latin typeface="Lucida Console" panose="020B0609040504020204" pitchFamily="49" charset="0"/>
              </a:rPr>
              <a:t>="..."&gt;</a:t>
            </a:r>
            <a:br>
              <a:rPr lang="en-US" dirty="0">
                <a:latin typeface="Lucida Console" panose="020B0609040504020204" pitchFamily="49" charset="0"/>
              </a:rPr>
            </a:br>
            <a:r>
              <a:rPr lang="en-US" dirty="0">
                <a:latin typeface="Lucida Console" panose="020B0609040504020204" pitchFamily="49" charset="0"/>
              </a:rPr>
              <a:t>   </a:t>
            </a:r>
            <a:r>
              <a:rPr lang="en-US" i="1" dirty="0">
                <a:latin typeface="Lucida Console" panose="020B0609040504020204" pitchFamily="49" charset="0"/>
              </a:rPr>
              <a:t>anything I want</a:t>
            </a:r>
            <a:br>
              <a:rPr lang="en-US" dirty="0">
                <a:latin typeface="Lucida Console" panose="020B0609040504020204" pitchFamily="49" charset="0"/>
              </a:rPr>
            </a:br>
            <a:r>
              <a:rPr lang="en-US" dirty="0">
                <a:latin typeface="Lucida Console" panose="020B0609040504020204" pitchFamily="49" charset="0"/>
              </a:rPr>
              <a:t>&lt;/</a:t>
            </a:r>
            <a:r>
              <a:rPr lang="en-US" i="1" dirty="0" err="1">
                <a:latin typeface="Lucida Console" panose="020B0609040504020204" pitchFamily="49" charset="0"/>
              </a:rPr>
              <a:t>myThing</a:t>
            </a:r>
            <a:r>
              <a:rPr lang="en-US" dirty="0">
                <a:latin typeface="Lucida Console" panose="020B0609040504020204" pitchFamily="49" charset="0"/>
              </a:rPr>
              <a:t>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187DD-030D-4FE2-88AD-81CD2FFE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256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C40F-DF0A-4108-B615-B7711F2E6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BB1B5-97C5-41BE-9E83-D7F807148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web is linked through text files with hyperlinks.</a:t>
            </a:r>
          </a:p>
          <a:p>
            <a:pPr marL="0" indent="0">
              <a:buNone/>
            </a:pPr>
            <a:r>
              <a:rPr lang="en-US" dirty="0"/>
              <a:t>The basic idea is similar to </a:t>
            </a:r>
            <a:r>
              <a:rPr lang="en-US" dirty="0">
                <a:solidFill>
                  <a:srgbClr val="C00000"/>
                </a:solidFill>
              </a:rPr>
              <a:t>XML</a:t>
            </a:r>
            <a:r>
              <a:rPr lang="en-US" dirty="0"/>
              <a:t> (Extensible Markup Language), intended as a way to allow human-readable text serialization of complex objects.</a:t>
            </a:r>
          </a:p>
          <a:p>
            <a:pPr marL="0" indent="0">
              <a:buNone/>
            </a:pPr>
            <a:endParaRPr lang="en-US" sz="2800" dirty="0"/>
          </a:p>
          <a:p>
            <a:pPr marL="460375" indent="0">
              <a:buNone/>
            </a:pPr>
            <a:r>
              <a:rPr lang="en-US" dirty="0">
                <a:latin typeface="Lucida Console" panose="020B0609040504020204" pitchFamily="49" charset="0"/>
              </a:rPr>
              <a:t>&lt;</a:t>
            </a:r>
            <a:r>
              <a:rPr lang="en-US" i="1" dirty="0" err="1">
                <a:latin typeface="Lucida Console" panose="020B0609040504020204" pitchFamily="49" charset="0"/>
              </a:rPr>
              <a:t>myThing</a:t>
            </a:r>
            <a:r>
              <a:rPr lang="en-US" i="1" dirty="0">
                <a:latin typeface="Lucida Console" panose="020B0609040504020204" pitchFamily="49" charset="0"/>
              </a:rPr>
              <a:t> </a:t>
            </a:r>
            <a:r>
              <a:rPr lang="en-US" i="1" dirty="0" err="1">
                <a:latin typeface="Lucida Console" panose="020B0609040504020204" pitchFamily="49" charset="0"/>
              </a:rPr>
              <a:t>myProperties</a:t>
            </a:r>
            <a:r>
              <a:rPr lang="en-US" dirty="0">
                <a:latin typeface="Lucida Console" panose="020B0609040504020204" pitchFamily="49" charset="0"/>
              </a:rPr>
              <a:t>="..."&gt;</a:t>
            </a:r>
            <a:br>
              <a:rPr lang="en-US" dirty="0">
                <a:latin typeface="Lucida Console" panose="020B0609040504020204" pitchFamily="49" charset="0"/>
              </a:rPr>
            </a:br>
            <a:r>
              <a:rPr lang="en-US" dirty="0">
                <a:latin typeface="Lucida Console" panose="020B0609040504020204" pitchFamily="49" charset="0"/>
              </a:rPr>
              <a:t>   </a:t>
            </a:r>
            <a:r>
              <a:rPr lang="en-US" i="1" dirty="0">
                <a:latin typeface="Lucida Console" panose="020B0609040504020204" pitchFamily="49" charset="0"/>
              </a:rPr>
              <a:t>anything I want</a:t>
            </a:r>
            <a:br>
              <a:rPr lang="en-US" dirty="0">
                <a:latin typeface="Lucida Console" panose="020B0609040504020204" pitchFamily="49" charset="0"/>
              </a:rPr>
            </a:br>
            <a:r>
              <a:rPr lang="en-US" dirty="0">
                <a:latin typeface="Lucida Console" panose="020B0609040504020204" pitchFamily="49" charset="0"/>
              </a:rPr>
              <a:t>&lt;/</a:t>
            </a:r>
            <a:r>
              <a:rPr lang="en-US" i="1" dirty="0" err="1">
                <a:latin typeface="Lucida Console" panose="020B0609040504020204" pitchFamily="49" charset="0"/>
              </a:rPr>
              <a:t>myThing</a:t>
            </a:r>
            <a:r>
              <a:rPr lang="en-US" dirty="0">
                <a:latin typeface="Lucida Console" panose="020B0609040504020204" pitchFamily="49" charset="0"/>
              </a:rPr>
              <a:t>&gt;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DDBD85-545B-42FC-86FB-3D9DB2EC1416}"/>
              </a:ext>
            </a:extLst>
          </p:cNvPr>
          <p:cNvSpPr/>
          <p:nvPr/>
        </p:nvSpPr>
        <p:spPr>
          <a:xfrm>
            <a:off x="1453531" y="4502789"/>
            <a:ext cx="3022810" cy="3410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9038B-C14E-4430-AA4B-4EA96EB393EB}"/>
              </a:ext>
            </a:extLst>
          </p:cNvPr>
          <p:cNvSpPr txBox="1"/>
          <p:nvPr/>
        </p:nvSpPr>
        <p:spPr>
          <a:xfrm>
            <a:off x="3906602" y="5026411"/>
            <a:ext cx="3484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</a:rPr>
              <a:t>It's recursive.  This can be another XML structure.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47AA1-7C10-451B-8C48-E60ECDF1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83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C40F-DF0A-4108-B615-B7711F2E6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BB1B5-97C5-41BE-9E83-D7F807148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If the object doesn’t enclose anything, it can be written in a short form.</a:t>
            </a:r>
          </a:p>
          <a:p>
            <a:pPr marL="0" indent="0">
              <a:buNone/>
            </a:pPr>
            <a:endParaRPr lang="en-US" sz="2800" dirty="0"/>
          </a:p>
          <a:p>
            <a:pPr marL="460375" indent="0">
              <a:buNone/>
            </a:pPr>
            <a:r>
              <a:rPr lang="en-US" sz="2400" dirty="0">
                <a:latin typeface="Lucida Console" panose="020B0609040504020204" pitchFamily="49" charset="0"/>
              </a:rPr>
              <a:t>&lt;</a:t>
            </a:r>
            <a:r>
              <a:rPr lang="en-US" sz="2400" i="1" dirty="0" err="1">
                <a:latin typeface="Lucida Console" panose="020B0609040504020204" pitchFamily="49" charset="0"/>
              </a:rPr>
              <a:t>myLeafThing</a:t>
            </a:r>
            <a:r>
              <a:rPr lang="en-US" sz="2400" i="1" dirty="0">
                <a:latin typeface="Lucida Console" panose="020B0609040504020204" pitchFamily="49" charset="0"/>
              </a:rPr>
              <a:t> </a:t>
            </a:r>
            <a:r>
              <a:rPr lang="en-US" sz="2400" i="1" dirty="0" err="1">
                <a:latin typeface="Lucida Console" panose="020B0609040504020204" pitchFamily="49" charset="0"/>
              </a:rPr>
              <a:t>myProperties</a:t>
            </a:r>
            <a:r>
              <a:rPr lang="en-US" sz="2400" dirty="0">
                <a:latin typeface="Lucida Console" panose="020B0609040504020204" pitchFamily="49" charset="0"/>
              </a:rPr>
              <a:t>="..."/&gt;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7173E-FE6C-4FFF-9925-53A1335F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7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C40F-DF0A-4108-B615-B7711F2E6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BB1B5-97C5-41BE-9E83-D7F807148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132" y="1643605"/>
            <a:ext cx="6896746" cy="4482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H</a:t>
            </a:r>
            <a:r>
              <a:rPr lang="en-US" dirty="0"/>
              <a:t>yper</a:t>
            </a:r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ext </a:t>
            </a:r>
            <a:r>
              <a:rPr lang="en-US" dirty="0">
                <a:solidFill>
                  <a:srgbClr val="C00000"/>
                </a:solidFill>
              </a:rPr>
              <a:t>M</a:t>
            </a:r>
            <a:r>
              <a:rPr lang="en-US" dirty="0"/>
              <a:t>arkup </a:t>
            </a:r>
            <a:r>
              <a:rPr lang="en-US" dirty="0">
                <a:solidFill>
                  <a:srgbClr val="C00000"/>
                </a:solidFill>
              </a:rPr>
              <a:t>L</a:t>
            </a:r>
            <a:r>
              <a:rPr lang="en-US" dirty="0"/>
              <a:t>anguage.</a:t>
            </a:r>
          </a:p>
          <a:p>
            <a:pPr marL="0" indent="0">
              <a:buNone/>
            </a:pPr>
            <a:r>
              <a:rPr lang="en-US" dirty="0"/>
              <a:t>Loosely follows XML conventions.</a:t>
            </a:r>
          </a:p>
          <a:p>
            <a:pPr marL="0" indent="0">
              <a:buNone/>
            </a:pPr>
            <a:r>
              <a:rPr lang="en-US" dirty="0"/>
              <a:t>Grown somewhat organically as the web grew in the 90s and browsers began offering their own features.</a:t>
            </a:r>
          </a:p>
          <a:p>
            <a:pPr marL="0" indent="0">
              <a:buNone/>
            </a:pPr>
            <a:r>
              <a:rPr lang="en-US" dirty="0"/>
              <a:t>There are standards but not everyone cares.</a:t>
            </a:r>
          </a:p>
          <a:p>
            <a:pPr marL="0" indent="0">
              <a:buNone/>
            </a:pPr>
            <a:r>
              <a:rPr lang="en-US" dirty="0"/>
              <a:t>Closing tags and both opening and closing quotes are notoriously absent a lot of the time.</a:t>
            </a:r>
            <a:endParaRPr lang="en-US" sz="2000" dirty="0">
              <a:latin typeface="Lucida Console" panose="020B060904050402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610A1-01A5-4ADC-A88E-30EBACF7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202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787EF-14B4-B7B6-B277-5161147E2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41D4-C3F0-88D1-2EA5-DE692F605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285213-C2A8-9ACE-B114-8081A048444F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617155-244A-894B-5350-6BF343A8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238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C5E2E-E631-1CFD-0DB6-EFBCB7394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7F5F-9EC4-A58F-A41D-24273EB2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B0216-9988-55EB-C760-4B0EC55B63A7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xmlns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2A8C8-5906-86FC-9007-C1A624A07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328A3-A6A1-CA3E-0120-374D3E1BCA93}"/>
              </a:ext>
            </a:extLst>
          </p:cNvPr>
          <p:cNvSpPr txBox="1"/>
          <p:nvPr/>
        </p:nvSpPr>
        <p:spPr>
          <a:xfrm>
            <a:off x="3747407" y="4924569"/>
            <a:ext cx="4939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!DOCTYPE and html tags describe the standards the page ostensibly conforms to.  (Generally useless.)</a:t>
            </a:r>
          </a:p>
        </p:txBody>
      </p:sp>
    </p:spTree>
    <p:extLst>
      <p:ext uri="{BB962C8B-B14F-4D97-AF65-F5344CB8AC3E}">
        <p14:creationId xmlns:p14="http://schemas.microsoft.com/office/powerpoint/2010/main" val="3742284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2175B-2E7A-045B-22E1-8A0EF0B9E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DD93-E41F-F519-3486-9AB1CB45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7E097-1BCA-F1C5-F7CC-A1CFDD15DFCA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&lt;meta content="text/html; charset=utf-8" http-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equiv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FA154B-503D-2519-CB80-DE6EE316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30B37F-0B88-F038-7602-79BC47936859}"/>
              </a:ext>
            </a:extLst>
          </p:cNvPr>
          <p:cNvSpPr txBox="1"/>
          <p:nvPr/>
        </p:nvSpPr>
        <p:spPr>
          <a:xfrm>
            <a:off x="3747407" y="4924569"/>
            <a:ext cx="4939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meta tag describes the content, character set, and other attributes.  (</a:t>
            </a:r>
            <a:r>
              <a:rPr lang="en-US" sz="2000" dirty="0">
                <a:solidFill>
                  <a:srgbClr val="C00000"/>
                </a:solidFill>
                <a:hlinkClick r:id="rId3"/>
              </a:rPr>
              <a:t>Google list</a:t>
            </a:r>
            <a:r>
              <a:rPr lang="en-US" sz="2000" dirty="0">
                <a:solidFill>
                  <a:srgbClr val="C00000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784076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&lt;title&gt;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101A5-5FF9-4167-A5DC-F33AACF4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2CD94-2810-4EB0-B80B-E7452BDFE0E8}"/>
              </a:ext>
            </a:extLst>
          </p:cNvPr>
          <p:cNvSpPr txBox="1"/>
          <p:nvPr/>
        </p:nvSpPr>
        <p:spPr>
          <a:xfrm>
            <a:off x="3747407" y="4924569"/>
            <a:ext cx="493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page title is highly relevant.</a:t>
            </a:r>
          </a:p>
        </p:txBody>
      </p:sp>
    </p:spTree>
    <p:extLst>
      <p:ext uri="{BB962C8B-B14F-4D97-AF65-F5344CB8AC3E}">
        <p14:creationId xmlns:p14="http://schemas.microsoft.com/office/powerpoint/2010/main" val="1338154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7EE8B-5089-67B6-E5F0-3A329EC66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1C2B5-4EFE-B4B2-AE58-61A95A0B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831B16-3E1F-24CC-210D-1384EFCFBFEA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&lt;script&gt;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B09B24-F63F-D0A6-C325-A1E73289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80529-60DF-B9A1-4C9D-CF9E9BFE1B08}"/>
              </a:ext>
            </a:extLst>
          </p:cNvPr>
          <p:cNvSpPr txBox="1"/>
          <p:nvPr/>
        </p:nvSpPr>
        <p:spPr>
          <a:xfrm>
            <a:off x="3747407" y="4924569"/>
            <a:ext cx="4939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Scripts are literally gibberish unless you execute them.  Google and other engines probably do run scripts on some sites.</a:t>
            </a:r>
          </a:p>
        </p:txBody>
      </p:sp>
    </p:spTree>
    <p:extLst>
      <p:ext uri="{BB962C8B-B14F-4D97-AF65-F5344CB8AC3E}">
        <p14:creationId xmlns:p14="http://schemas.microsoft.com/office/powerpoint/2010/main" val="1133538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2DF09-C857-813A-C6C6-C187999C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5BBB1-43A1-90C9-A427-D2760D2FE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79C2F-68D2-D5BA-F877-59278D1738A6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&lt;link 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href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rel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css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14B6E-5898-59AA-8B45-3D6DF5F9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3649E-6FF7-1D8C-91A9-9341DA37027D}"/>
              </a:ext>
            </a:extLst>
          </p:cNvPr>
          <p:cNvSpPr txBox="1"/>
          <p:nvPr/>
        </p:nvSpPr>
        <p:spPr>
          <a:xfrm>
            <a:off x="3747407" y="4924569"/>
            <a:ext cx="4939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stylesheet contains CSS formatting information which we don’t really care about.</a:t>
            </a:r>
          </a:p>
        </p:txBody>
      </p:sp>
    </p:spTree>
    <p:extLst>
      <p:ext uri="{BB962C8B-B14F-4D97-AF65-F5344CB8AC3E}">
        <p14:creationId xmlns:p14="http://schemas.microsoft.com/office/powerpoint/2010/main" val="25069973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&lt;link 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href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rel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css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101A5-5FF9-4167-A5DC-F33AACF4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A21D6-8F67-49AF-99E8-0505B29F6ED7}"/>
              </a:ext>
            </a:extLst>
          </p:cNvPr>
          <p:cNvSpPr txBox="1"/>
          <p:nvPr/>
        </p:nvSpPr>
        <p:spPr>
          <a:xfrm>
            <a:off x="3747407" y="4924569"/>
            <a:ext cx="4939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stylesheet contains CSS formatting information (which we don’t really care about.)</a:t>
            </a:r>
          </a:p>
        </p:txBody>
      </p:sp>
    </p:spTree>
    <p:extLst>
      <p:ext uri="{BB962C8B-B14F-4D97-AF65-F5344CB8AC3E}">
        <p14:creationId xmlns:p14="http://schemas.microsoft.com/office/powerpoint/2010/main" val="2843616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CSS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712912" y="662484"/>
            <a:ext cx="64210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Lucida Console" panose="020B0609040504020204" pitchFamily="49" charset="0"/>
              </a:rPr>
              <a:t>html,body</a:t>
            </a:r>
            <a:r>
              <a:rPr lang="en-US" sz="1400" dirty="0">
                <a:latin typeface="Lucida Console" panose="020B0609040504020204" pitchFamily="49" charset="0"/>
              </a:rPr>
              <a:t> {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height: 100%;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background-color: #f2f2f7;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color: black;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font-family: Verdana, Arial, Helvetica, sans-serif;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font-size: 0.9em;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}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p {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line-height: 17px;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margin-top:14px;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margin-bottom:17px;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}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h1,h2,h3,h4,h5,h6 {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color: #3d6c87;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}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a {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color: #5f8ea9;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text-decoration: none;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}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a:hover {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color: #33627d;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101A5-5FF9-4167-A5DC-F33AACF4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A21D6-8F67-49AF-99E8-0505B29F6ED7}"/>
              </a:ext>
            </a:extLst>
          </p:cNvPr>
          <p:cNvSpPr txBox="1"/>
          <p:nvPr/>
        </p:nvSpPr>
        <p:spPr>
          <a:xfrm>
            <a:off x="3747406" y="3022759"/>
            <a:ext cx="4939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CSS describes fonts, colors, etc., to be used when drawing various HTML elements but it doesn’t change the words on the page, only how they appear.</a:t>
            </a:r>
          </a:p>
        </p:txBody>
      </p:sp>
    </p:spTree>
    <p:extLst>
      <p:ext uri="{BB962C8B-B14F-4D97-AF65-F5344CB8AC3E}">
        <p14:creationId xmlns:p14="http://schemas.microsoft.com/office/powerpoint/2010/main" val="32747504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0E61F-BCC4-388E-7B73-08D955334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0CD99-7230-8141-5473-BCD79361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5319F6-3B12-6838-DB82-FE76EC88EE4D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&lt;meta name="description" content=“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"/&gt;</a:t>
            </a:r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010CA7-5CAF-D66D-D62F-D411823D8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FAEFAA-F9F9-2437-C74D-C555014ACB06}"/>
              </a:ext>
            </a:extLst>
          </p:cNvPr>
          <p:cNvSpPr txBox="1"/>
          <p:nvPr/>
        </p:nvSpPr>
        <p:spPr>
          <a:xfrm>
            <a:off x="3747407" y="4924569"/>
            <a:ext cx="4939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Description may be useful since search engines often display it in search results.</a:t>
            </a:r>
          </a:p>
        </p:txBody>
      </p:sp>
    </p:spTree>
    <p:extLst>
      <p:ext uri="{BB962C8B-B14F-4D97-AF65-F5344CB8AC3E}">
        <p14:creationId xmlns:p14="http://schemas.microsoft.com/office/powerpoint/2010/main" val="25879478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E3F7-8471-D985-C431-8DAAED424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B8DB-7CFB-B3D1-D10F-A647DF0A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6BF144-E31E-C283-6D4F-CFFE5351B894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&lt;meta name="keywords" content=“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E29503-7842-D0F3-0391-1CC1BD16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652F1-1B5B-F9F8-C5FA-5AD6A419584A}"/>
              </a:ext>
            </a:extLst>
          </p:cNvPr>
          <p:cNvSpPr txBox="1"/>
          <p:nvPr/>
        </p:nvSpPr>
        <p:spPr>
          <a:xfrm>
            <a:off x="3747407" y="4924569"/>
            <a:ext cx="4939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Not displayed in a browser window.  Easily spammed.  Probably not useful.</a:t>
            </a:r>
          </a:p>
        </p:txBody>
      </p:sp>
    </p:spTree>
    <p:extLst>
      <p:ext uri="{BB962C8B-B14F-4D97-AF65-F5344CB8AC3E}">
        <p14:creationId xmlns:p14="http://schemas.microsoft.com/office/powerpoint/2010/main" val="36847413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51169-4D87-FD0F-899C-EA59E00CE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CC74-D938-2CBA-1931-62EA0DEEE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a typical HTML page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A3E2A3-2EC3-ED8B-BC2B-526E1ED94DFC}"/>
              </a:ext>
            </a:extLst>
          </p:cNvPr>
          <p:cNvSpPr/>
          <p:nvPr/>
        </p:nvSpPr>
        <p:spPr>
          <a:xfrm>
            <a:off x="339365" y="1104939"/>
            <a:ext cx="861138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&lt;html </a:t>
            </a:r>
            <a:r>
              <a:rPr lang="en-US" sz="1400" dirty="0" err="1">
                <a:latin typeface="Lucida Console" panose="020B0609040504020204" pitchFamily="49" charset="0"/>
              </a:rPr>
              <a:t>xmlns</a:t>
            </a:r>
            <a:r>
              <a:rPr lang="en-US" sz="1400" dirty="0">
                <a:latin typeface="Lucida Console" panose="020B0609040504020204" pitchFamily="49" charset="0"/>
              </a:rPr>
              <a:t>="http://www.w3.org/1999/xhtml"&gt;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&lt;head&gt;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content="text/html; charset=utf-8" http-</a:t>
            </a:r>
            <a:r>
              <a:rPr lang="en-US" sz="1400" dirty="0" err="1">
                <a:latin typeface="Lucida Console" panose="020B0609040504020204" pitchFamily="49" charset="0"/>
              </a:rPr>
              <a:t>equiv</a:t>
            </a:r>
            <a:r>
              <a:rPr lang="en-US" sz="1400" dirty="0">
                <a:latin typeface="Lucida Console" panose="020B0609040504020204" pitchFamily="49" charset="0"/>
              </a:rPr>
              <a:t>="Content-Type"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&lt;title&gt;</a:t>
            </a:r>
            <a:r>
              <a:rPr lang="en-US" sz="1400" i="1" dirty="0">
                <a:latin typeface="Lucida Console" panose="020B0609040504020204" pitchFamily="49" charset="0"/>
              </a:rPr>
              <a:t>Page title shown in the browser tab</a:t>
            </a:r>
            <a:r>
              <a:rPr lang="en-US" sz="1400" dirty="0">
                <a:latin typeface="Lucida Console" panose="020B0609040504020204" pitchFamily="49" charset="0"/>
              </a:rPr>
              <a:t>&lt;/title&gt;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&lt;script&gt;</a:t>
            </a:r>
            <a:r>
              <a:rPr lang="en-US" sz="1400" i="1" dirty="0">
                <a:latin typeface="Lucida Console" panose="020B0609040504020204" pitchFamily="49" charset="0"/>
              </a:rPr>
              <a:t>Lots of gibberish</a:t>
            </a:r>
            <a:r>
              <a:rPr lang="en-US" sz="1400" dirty="0">
                <a:latin typeface="Lucida Console" panose="020B0609040504020204" pitchFamily="49" charset="0"/>
              </a:rPr>
              <a:t>&lt;/script&gt;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MyStyles.css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="stylesheet" type="text/</a:t>
            </a:r>
            <a:r>
              <a:rPr lang="en-US" sz="1400" dirty="0" err="1">
                <a:latin typeface="Lucida Console" panose="020B0609040504020204" pitchFamily="49" charset="0"/>
              </a:rPr>
              <a:t>css</a:t>
            </a:r>
            <a:r>
              <a:rPr lang="en-US" sz="1400" dirty="0">
                <a:latin typeface="Lucida Console" panose="020B0609040504020204" pitchFamily="49" charset="0"/>
              </a:rPr>
              <a:t>" 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&lt;link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https://mydomain/favicon.ico</a:t>
            </a:r>
            <a:r>
              <a:rPr lang="en-US" sz="1400" dirty="0">
                <a:latin typeface="Lucida Console" panose="020B0609040504020204" pitchFamily="49" charset="0"/>
              </a:rPr>
              <a:t>" </a:t>
            </a:r>
            <a:r>
              <a:rPr lang="en-US" sz="1400" dirty="0" err="1">
                <a:latin typeface="Lucida Console" panose="020B0609040504020204" pitchFamily="49" charset="0"/>
              </a:rPr>
              <a:t>rel</a:t>
            </a:r>
            <a:r>
              <a:rPr lang="en-US" sz="1400" dirty="0">
                <a:latin typeface="Lucida Console" panose="020B0609040504020204" pitchFamily="49" charset="0"/>
              </a:rPr>
              <a:t>="shortcut icon" 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</a:t>
            </a:r>
            <a:r>
              <a:rPr lang="en-US" sz="1400" dirty="0" err="1">
                <a:latin typeface="Lucida Console" panose="020B0609040504020204" pitchFamily="49" charset="0"/>
              </a:rPr>
              <a:t>DC.Rights</a:t>
            </a:r>
            <a:r>
              <a:rPr lang="en-US" sz="1400" dirty="0">
                <a:latin typeface="Lucida Console" panose="020B0609040504020204" pitchFamily="49" charset="0"/>
              </a:rPr>
              <a:t>" content="</a:t>
            </a:r>
            <a:r>
              <a:rPr lang="en-US" sz="1400" i="1" dirty="0">
                <a:latin typeface="Lucida Console" panose="020B0609040504020204" pitchFamily="49" charset="0"/>
              </a:rPr>
              <a:t>Copyright 2018 my name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name="description" content=“</a:t>
            </a:r>
            <a:r>
              <a:rPr lang="en-US" sz="1400" i="1" dirty="0">
                <a:latin typeface="Lucida Console" panose="020B0609040504020204" pitchFamily="49" charset="0"/>
              </a:rPr>
              <a:t>Short abstract.</a:t>
            </a:r>
            <a:r>
              <a:rPr lang="en-US" sz="1400" dirty="0">
                <a:latin typeface="Lucida Console" panose="020B0609040504020204" pitchFamily="49" charset="0"/>
              </a:rPr>
              <a:t>"/&gt;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&lt;meta name="keywords" content=“</a:t>
            </a:r>
            <a:r>
              <a:rPr lang="en-US" sz="1400" i="1" dirty="0">
                <a:latin typeface="Lucida Console" panose="020B0609040504020204" pitchFamily="49" charset="0"/>
              </a:rPr>
              <a:t>arbitrary list of words</a:t>
            </a:r>
            <a:r>
              <a:rPr lang="en-US" sz="1400" dirty="0">
                <a:latin typeface="Lucida Console" panose="020B0609040504020204" pitchFamily="49" charset="0"/>
              </a:rPr>
              <a:t>"/&gt;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&lt;/head&gt;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&lt;/html&gt;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2D3FD-6CFF-E3DB-D95B-D341916F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0BA487-F227-3D1E-B64C-41D24F196E4A}"/>
              </a:ext>
            </a:extLst>
          </p:cNvPr>
          <p:cNvSpPr txBox="1"/>
          <p:nvPr/>
        </p:nvSpPr>
        <p:spPr>
          <a:xfrm>
            <a:off x="3747407" y="4924569"/>
            <a:ext cx="493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body text of the page.</a:t>
            </a:r>
          </a:p>
        </p:txBody>
      </p:sp>
    </p:spTree>
    <p:extLst>
      <p:ext uri="{BB962C8B-B14F-4D97-AF65-F5344CB8AC3E}">
        <p14:creationId xmlns:p14="http://schemas.microsoft.com/office/powerpoint/2010/main" val="5186582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&lt;body&gt; </a:t>
            </a:r>
            <a:r>
              <a:rPr lang="en-US" dirty="0"/>
              <a:t>and </a:t>
            </a:r>
            <a:r>
              <a:rPr lang="en-US" dirty="0">
                <a:latin typeface="Consolas" panose="020B0609020204030204" pitchFamily="49" charset="0"/>
              </a:rPr>
              <a:t>&lt;div&gt;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855482" y="1536381"/>
            <a:ext cx="74330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&lt;body&gt;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&lt;div id="</a:t>
            </a:r>
            <a:r>
              <a:rPr lang="en-US" sz="1400" i="1" dirty="0">
                <a:latin typeface="Lucida Console" panose="020B0609040504020204" pitchFamily="49" charset="0"/>
              </a:rPr>
              <a:t>masthead</a:t>
            </a:r>
            <a:r>
              <a:rPr lang="en-US" sz="1400" dirty="0">
                <a:latin typeface="Lucida Console" panose="020B0609040504020204" pitchFamily="49" charset="0"/>
              </a:rPr>
              <a:t>" style="</a:t>
            </a:r>
            <a:r>
              <a:rPr lang="en-US" sz="1400" i="1" dirty="0">
                <a:latin typeface="Lucida Console" panose="020B0609040504020204" pitchFamily="49" charset="0"/>
              </a:rPr>
              <a:t>padding-top: 20px; padding-left:74px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&lt;/div&gt;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&lt;div id="</a:t>
            </a:r>
            <a:r>
              <a:rPr lang="en-US" sz="1400" i="1" dirty="0">
                <a:latin typeface="Lucida Console" panose="020B0609040504020204" pitchFamily="49" charset="0"/>
              </a:rPr>
              <a:t>content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&lt;/div&gt;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&lt;div id="</a:t>
            </a:r>
            <a:r>
              <a:rPr lang="en-US" sz="1400" i="1" dirty="0">
                <a:latin typeface="Lucida Console" panose="020B0609040504020204" pitchFamily="49" charset="0"/>
              </a:rPr>
              <a:t>sidebar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&lt;/div&gt;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&lt;/body&gt;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F05D9-6167-4DB6-BA9F-D45251C9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1B445-3F4E-4146-BB76-59ACF85CFCDA}"/>
              </a:ext>
            </a:extLst>
          </p:cNvPr>
          <p:cNvSpPr txBox="1"/>
          <p:nvPr/>
        </p:nvSpPr>
        <p:spPr>
          <a:xfrm>
            <a:off x="4644960" y="2822415"/>
            <a:ext cx="3437681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solidFill>
                  <a:srgbClr val="C00000"/>
                </a:solidFill>
              </a:rPr>
              <a:t>The &lt;body&gt; contains the actual content of the page.</a:t>
            </a:r>
          </a:p>
          <a:p>
            <a:pPr>
              <a:spcBef>
                <a:spcPts val="1500"/>
              </a:spcBef>
            </a:pPr>
            <a:r>
              <a:rPr lang="en-US" sz="2000" dirty="0">
                <a:solidFill>
                  <a:srgbClr val="C00000"/>
                </a:solidFill>
              </a:rPr>
              <a:t>&lt;div&gt; … &lt;/div&gt; sections can be used to create separate panels on the page, applying different CSS styles.</a:t>
            </a:r>
          </a:p>
        </p:txBody>
      </p:sp>
    </p:spTree>
    <p:extLst>
      <p:ext uri="{BB962C8B-B14F-4D97-AF65-F5344CB8AC3E}">
        <p14:creationId xmlns:p14="http://schemas.microsoft.com/office/powerpoint/2010/main" val="28772579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&lt;</a:t>
            </a:r>
            <a:r>
              <a:rPr lang="en-US" dirty="0">
                <a:latin typeface="Consolas" panose="020B0609020204030204" pitchFamily="49" charset="0"/>
              </a:rPr>
              <a:t>a&gt;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855482" y="1536381"/>
            <a:ext cx="74330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&lt;div id="content"&gt;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&lt;a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clickURL1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   &lt;</a:t>
            </a:r>
            <a:r>
              <a:rPr lang="en-US" sz="1400" dirty="0" err="1">
                <a:latin typeface="Lucida Console" panose="020B0609040504020204" pitchFamily="49" charset="0"/>
              </a:rPr>
              <a:t>img</a:t>
            </a:r>
            <a:r>
              <a:rPr lang="en-US" sz="1400" dirty="0">
                <a:latin typeface="Lucida Console" panose="020B0609040504020204" pitchFamily="49" charset="0"/>
              </a:rPr>
              <a:t> </a:t>
            </a:r>
            <a:r>
              <a:rPr lang="en-US" sz="1400" dirty="0" err="1">
                <a:latin typeface="Lucida Console" panose="020B0609040504020204" pitchFamily="49" charset="0"/>
              </a:rPr>
              <a:t>src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myimage.jpg</a:t>
            </a:r>
            <a:r>
              <a:rPr lang="en-US" sz="1400" dirty="0">
                <a:latin typeface="Lucida Console" panose="020B0609040504020204" pitchFamily="49" charset="0"/>
              </a:rPr>
              <a:t>" .../&gt;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&lt;/a&gt;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Plain text&lt;</a:t>
            </a:r>
            <a:r>
              <a:rPr lang="en-US" sz="1400" dirty="0" err="1">
                <a:latin typeface="Lucida Console" panose="020B0609040504020204" pitchFamily="49" charset="0"/>
              </a:rPr>
              <a:t>br</a:t>
            </a:r>
            <a:r>
              <a:rPr lang="en-US" sz="1400" dirty="0">
                <a:latin typeface="Lucida Console" panose="020B0609040504020204" pitchFamily="49" charset="0"/>
              </a:rPr>
              <a:t>/&gt;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Link to &lt;a </a:t>
            </a:r>
            <a:r>
              <a:rPr lang="en-US" sz="1400" dirty="0" err="1">
                <a:latin typeface="Lucida Console" panose="020B0609040504020204" pitchFamily="49" charset="0"/>
              </a:rPr>
              <a:t>href</a:t>
            </a:r>
            <a:r>
              <a:rPr lang="en-US" sz="1400" dirty="0">
                <a:latin typeface="Lucida Console" panose="020B0609040504020204" pitchFamily="49" charset="0"/>
              </a:rPr>
              <a:t>=“</a:t>
            </a:r>
            <a:r>
              <a:rPr lang="en-US" sz="1400" i="1" dirty="0">
                <a:latin typeface="Lucida Console" panose="020B0609040504020204" pitchFamily="49" charset="0"/>
              </a:rPr>
              <a:t>https://www.nytimes.com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  <a:r>
              <a:rPr lang="en-US" sz="1400" i="1" dirty="0">
                <a:solidFill>
                  <a:srgbClr val="C00000"/>
                </a:solidFill>
                <a:latin typeface="Lucida Console" panose="020B0609040504020204" pitchFamily="49" charset="0"/>
              </a:rPr>
              <a:t>The New York Times</a:t>
            </a:r>
            <a:r>
              <a:rPr lang="en-US" sz="1400" dirty="0">
                <a:latin typeface="Lucida Console" panose="020B0609040504020204" pitchFamily="49" charset="0"/>
              </a:rPr>
              <a:t>&lt;/a&gt;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&lt;/div&gt;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E464AE-1BC7-47E0-89C9-2063E5D09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C3080-5E66-4846-8898-F0E95A6E267C}"/>
              </a:ext>
            </a:extLst>
          </p:cNvPr>
          <p:cNvSpPr txBox="1"/>
          <p:nvPr/>
        </p:nvSpPr>
        <p:spPr>
          <a:xfrm>
            <a:off x="2726725" y="4347040"/>
            <a:ext cx="5960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Hyperlinks are marked with &lt;a&gt; tags.  The text between the opening &lt;a&gt; and closing &lt;/a&gt; tags are the anchor text and are very relevant for ranking.</a:t>
            </a:r>
          </a:p>
        </p:txBody>
      </p:sp>
    </p:spTree>
    <p:extLst>
      <p:ext uri="{BB962C8B-B14F-4D97-AF65-F5344CB8AC3E}">
        <p14:creationId xmlns:p14="http://schemas.microsoft.com/office/powerpoint/2010/main" val="12536107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&lt;</a:t>
            </a:r>
            <a:r>
              <a:rPr lang="en-US" dirty="0" err="1">
                <a:latin typeface="Consolas" panose="020B0609020204030204" pitchFamily="49" charset="0"/>
              </a:rPr>
              <a:t>img</a:t>
            </a:r>
            <a:r>
              <a:rPr lang="en-US" dirty="0">
                <a:latin typeface="Consolas" panose="020B0609020204030204" pitchFamily="49" charset="0"/>
              </a:rPr>
              <a:t>&gt;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&lt;h1&gt;</a:t>
            </a:r>
            <a:r>
              <a:rPr lang="en-US" dirty="0"/>
              <a:t>, and </a:t>
            </a:r>
            <a:r>
              <a:rPr lang="en-US" dirty="0">
                <a:latin typeface="Consolas" panose="020B0609020204030204" pitchFamily="49" charset="0"/>
              </a:rPr>
              <a:t>&lt;p&gt;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855482" y="1536381"/>
            <a:ext cx="743303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&lt;div id="</a:t>
            </a:r>
            <a:r>
              <a:rPr lang="en-US" sz="1400" i="1" dirty="0">
                <a:latin typeface="Lucida Console" panose="020B0609040504020204" pitchFamily="49" charset="0"/>
              </a:rPr>
              <a:t>content</a:t>
            </a:r>
            <a:r>
              <a:rPr lang="en-US" sz="1400" dirty="0">
                <a:latin typeface="Lucida Console" panose="020B0609040504020204" pitchFamily="49" charset="0"/>
              </a:rPr>
              <a:t>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</a:t>
            </a:r>
            <a:r>
              <a:rPr lang="en-US" sz="1400" dirty="0" err="1">
                <a:latin typeface="Lucida Console" panose="020B0609040504020204" pitchFamily="49" charset="0"/>
              </a:rPr>
              <a:t>img</a:t>
            </a:r>
            <a:r>
              <a:rPr lang="en-US" sz="1400" dirty="0">
                <a:latin typeface="Lucida Console" panose="020B0609040504020204" pitchFamily="49" charset="0"/>
              </a:rPr>
              <a:t> </a:t>
            </a:r>
            <a:r>
              <a:rPr lang="en-US" sz="1400" dirty="0" err="1">
                <a:latin typeface="Lucida Console" panose="020B0609040504020204" pitchFamily="49" charset="0"/>
              </a:rPr>
              <a:t>src</a:t>
            </a:r>
            <a:r>
              <a:rPr lang="en-US" sz="1400" dirty="0">
                <a:latin typeface="Lucida Console" panose="020B0609040504020204" pitchFamily="49" charset="0"/>
              </a:rPr>
              <a:t>="</a:t>
            </a:r>
            <a:r>
              <a:rPr lang="en-US" sz="1400" i="1" dirty="0">
                <a:latin typeface="Lucida Console" panose="020B0609040504020204" pitchFamily="49" charset="0"/>
              </a:rPr>
              <a:t>mypath.png</a:t>
            </a:r>
            <a:r>
              <a:rPr lang="en-US" sz="1400" dirty="0">
                <a:latin typeface="Lucida Console" panose="020B0609040504020204" pitchFamily="49" charset="0"/>
              </a:rPr>
              <a:t>" alt="..." width="..."/&gt;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&lt;h1 style="..."&gt;</a:t>
            </a:r>
            <a:r>
              <a:rPr lang="en-US" sz="1400" i="1" dirty="0">
                <a:latin typeface="Lucida Console" panose="020B0609040504020204" pitchFamily="49" charset="0"/>
              </a:rPr>
              <a:t>This is a big heading</a:t>
            </a:r>
            <a:r>
              <a:rPr lang="en-US" sz="1400" dirty="0">
                <a:latin typeface="Lucida Console" panose="020B0609040504020204" pitchFamily="49" charset="0"/>
              </a:rPr>
              <a:t>&lt;/h1&gt;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&lt;h3 style="..."&gt;</a:t>
            </a:r>
            <a:r>
              <a:rPr lang="en-US" sz="1400" i="1" dirty="0">
                <a:latin typeface="Lucida Console" panose="020B0609040504020204" pitchFamily="49" charset="0"/>
              </a:rPr>
              <a:t>This is a smaller heading</a:t>
            </a:r>
            <a:r>
              <a:rPr lang="en-US" sz="1400" dirty="0">
                <a:latin typeface="Lucida Console" panose="020B0609040504020204" pitchFamily="49" charset="0"/>
              </a:rPr>
              <a:t>&lt;/h3&gt;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: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&lt;/div&gt;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CF3E22-D010-4704-AE56-428E889C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1A7182-FD7A-4BFE-99BF-DDC6D6A8FBDE}"/>
              </a:ext>
            </a:extLst>
          </p:cNvPr>
          <p:cNvSpPr txBox="1"/>
          <p:nvPr/>
        </p:nvSpPr>
        <p:spPr>
          <a:xfrm>
            <a:off x="5249119" y="1098867"/>
            <a:ext cx="3437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Images are added with &lt;</a:t>
            </a:r>
            <a:r>
              <a:rPr lang="en-US" sz="2000" dirty="0" err="1">
                <a:solidFill>
                  <a:srgbClr val="C00000"/>
                </a:solidFill>
              </a:rPr>
              <a:t>img</a:t>
            </a:r>
            <a:r>
              <a:rPr lang="en-US" sz="2000" dirty="0">
                <a:solidFill>
                  <a:srgbClr val="C00000"/>
                </a:solidFill>
              </a:rPr>
              <a:t>&gt; tags.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75686-5DA8-4D07-A56D-C89D9A8C1BAE}"/>
              </a:ext>
            </a:extLst>
          </p:cNvPr>
          <p:cNvSpPr txBox="1"/>
          <p:nvPr/>
        </p:nvSpPr>
        <p:spPr>
          <a:xfrm>
            <a:off x="5249118" y="2816401"/>
            <a:ext cx="3437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Heading use &lt;h1&gt;, &lt;h2&gt;, etc., tags.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496A1-22F5-4473-832C-BCF1DBE3107A}"/>
              </a:ext>
            </a:extLst>
          </p:cNvPr>
          <p:cNvSpPr txBox="1"/>
          <p:nvPr/>
        </p:nvSpPr>
        <p:spPr>
          <a:xfrm>
            <a:off x="5249118" y="4554179"/>
            <a:ext cx="3437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Paragraphs are marked with &lt;p&gt; tags.  The closing &lt;/p&gt; are often missing.</a:t>
            </a:r>
          </a:p>
        </p:txBody>
      </p:sp>
    </p:spTree>
    <p:extLst>
      <p:ext uri="{BB962C8B-B14F-4D97-AF65-F5344CB8AC3E}">
        <p14:creationId xmlns:p14="http://schemas.microsoft.com/office/powerpoint/2010/main" val="3341361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A3-69CF-4386-B742-07801B29D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908"/>
          </a:xfrm>
        </p:spPr>
        <p:txBody>
          <a:bodyPr>
            <a:normAutofit/>
          </a:bodyPr>
          <a:lstStyle/>
          <a:p>
            <a:r>
              <a:rPr lang="en-US" dirty="0"/>
              <a:t>&amp;-escapes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9826E-CBEB-4281-8081-768AE0D8747E}"/>
              </a:ext>
            </a:extLst>
          </p:cNvPr>
          <p:cNvSpPr/>
          <p:nvPr/>
        </p:nvSpPr>
        <p:spPr>
          <a:xfrm>
            <a:off x="1209710" y="1536381"/>
            <a:ext cx="215537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&lt;div id="content"&gt;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if ( b</a:t>
            </a:r>
            <a:r>
              <a:rPr lang="en-US" sz="1400" dirty="0">
                <a:solidFill>
                  <a:srgbClr val="C00000"/>
                </a:solidFill>
                <a:latin typeface="Lucida Console" panose="020B0609040504020204" pitchFamily="49" charset="0"/>
              </a:rPr>
              <a:t>&lt;</a:t>
            </a:r>
            <a:r>
              <a:rPr lang="en-US" sz="1400" dirty="0">
                <a:latin typeface="Lucida Console" panose="020B0609040504020204" pitchFamily="49" charset="0"/>
              </a:rPr>
              <a:t>a ) ...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&lt;/div&gt;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E464AE-1BC7-47E0-89C9-2063E5D09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C3080-5E66-4846-8898-F0E95A6E267C}"/>
              </a:ext>
            </a:extLst>
          </p:cNvPr>
          <p:cNvSpPr txBox="1"/>
          <p:nvPr/>
        </p:nvSpPr>
        <p:spPr>
          <a:xfrm>
            <a:off x="2177474" y="4164473"/>
            <a:ext cx="5137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Special characters are written using &amp;-escapes.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FBAA6-D29E-461F-B418-779B69870277}"/>
              </a:ext>
            </a:extLst>
          </p:cNvPr>
          <p:cNvSpPr/>
          <p:nvPr/>
        </p:nvSpPr>
        <p:spPr>
          <a:xfrm>
            <a:off x="5948895" y="1536381"/>
            <a:ext cx="241662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Lucida Console" panose="020B0609040504020204" pitchFamily="49" charset="0"/>
              </a:rPr>
              <a:t>&lt;div id="content"&gt;</a:t>
            </a:r>
          </a:p>
          <a:p>
            <a:endParaRPr lang="en-US" sz="1400" dirty="0">
              <a:latin typeface="Lucida Console" panose="020B0609040504020204" pitchFamily="49" charset="0"/>
            </a:endParaRPr>
          </a:p>
          <a:p>
            <a:r>
              <a:rPr lang="en-US" sz="1400" dirty="0">
                <a:latin typeface="Lucida Console" panose="020B0609040504020204" pitchFamily="49" charset="0"/>
              </a:rPr>
              <a:t>   &lt;p&gt;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if ( </a:t>
            </a:r>
            <a:r>
              <a:rPr lang="en-US" sz="1400" dirty="0" err="1">
                <a:latin typeface="Lucida Console" panose="020B0609040504020204" pitchFamily="49" charset="0"/>
              </a:rPr>
              <a:t>b</a:t>
            </a:r>
            <a:r>
              <a:rPr lang="en-US" sz="1400" dirty="0" err="1">
                <a:solidFill>
                  <a:srgbClr val="C00000"/>
                </a:solidFill>
                <a:latin typeface="Lucida Console" panose="020B0609040504020204" pitchFamily="49" charset="0"/>
              </a:rPr>
              <a:t>&amp;lt;</a:t>
            </a:r>
            <a:r>
              <a:rPr lang="en-US" sz="1400" dirty="0" err="1">
                <a:latin typeface="Lucida Console" panose="020B0609040504020204" pitchFamily="49" charset="0"/>
              </a:rPr>
              <a:t>a</a:t>
            </a:r>
            <a:r>
              <a:rPr lang="en-US" sz="1400" dirty="0">
                <a:latin typeface="Lucida Console" panose="020B0609040504020204" pitchFamily="49" charset="0"/>
              </a:rPr>
              <a:t> ) ...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&lt;/p&gt;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   </a:t>
            </a:r>
          </a:p>
          <a:p>
            <a:r>
              <a:rPr lang="en-US" sz="1400" dirty="0">
                <a:latin typeface="Lucida Console" panose="020B0609040504020204" pitchFamily="49" charset="0"/>
              </a:rPr>
              <a:t>&lt;/div&gt;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C6296BA-1690-4A30-9CF6-AE6002ECC8BF}"/>
              </a:ext>
            </a:extLst>
          </p:cNvPr>
          <p:cNvSpPr/>
          <p:nvPr/>
        </p:nvSpPr>
        <p:spPr>
          <a:xfrm>
            <a:off x="3914775" y="2060234"/>
            <a:ext cx="1314450" cy="41366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594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590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A8F04-7867-44BC-A80D-52E93625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parser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1F5E1-C42D-49C8-B8B7-FCE335DCA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Extract the content from a HTML file as a series of tokens in the title and the body of the document and a set of links with anchor text to other documents.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C00000"/>
                </a:solidFill>
              </a:rPr>
              <a:t>Up to you to decide: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What information should you collect?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How will you deal with malformed content?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How should the information you collect be represented as an object?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93B4D-16A2-4810-B0D2-EF39FA8CD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432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1161-9E43-4BCA-A827-0821A0A9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71A1C-7AD1-4BD6-B445-092CA89AC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03342" cy="4525963"/>
          </a:xfrm>
        </p:spPr>
        <p:txBody>
          <a:bodyPr>
            <a:normAutofit fontScale="85000" lnSpcReduction="20000"/>
          </a:bodyPr>
          <a:lstStyle/>
          <a:p>
            <a:pPr marL="4119563" indent="-4119563">
              <a:spcAft>
                <a:spcPts val="1600"/>
              </a:spcAft>
              <a:buNone/>
            </a:pPr>
            <a:r>
              <a:rPr lang="en-US" sz="2800" dirty="0"/>
              <a:t>Basic format	</a:t>
            </a:r>
            <a:r>
              <a:rPr lang="en-US" sz="2800" i="1" dirty="0" err="1"/>
              <a:t>protocol:path</a:t>
            </a:r>
            <a:endParaRPr lang="en-US" sz="2800" i="1" dirty="0"/>
          </a:p>
          <a:p>
            <a:pPr marL="4119563" indent="-4119563">
              <a:spcAft>
                <a:spcPts val="1600"/>
              </a:spcAft>
              <a:buNone/>
            </a:pPr>
            <a:r>
              <a:rPr lang="en-US" sz="2800" dirty="0"/>
              <a:t>Common protocols	http:</a:t>
            </a:r>
            <a:br>
              <a:rPr lang="en-US" sz="2800" dirty="0"/>
            </a:br>
            <a:r>
              <a:rPr lang="en-US" sz="2800" dirty="0"/>
              <a:t>https:</a:t>
            </a:r>
            <a:br>
              <a:rPr lang="en-US" sz="2800" dirty="0"/>
            </a:br>
            <a:r>
              <a:rPr lang="en-US" sz="2800" dirty="0"/>
              <a:t>ftp:</a:t>
            </a:r>
            <a:br>
              <a:rPr lang="en-US" sz="2800" dirty="0"/>
            </a:br>
            <a:r>
              <a:rPr lang="en-US" sz="2800" dirty="0"/>
              <a:t>mailto:</a:t>
            </a:r>
            <a:br>
              <a:rPr lang="en-US" sz="2800" dirty="0"/>
            </a:br>
            <a:r>
              <a:rPr lang="en-US" sz="2800" dirty="0"/>
              <a:t>file:</a:t>
            </a:r>
          </a:p>
          <a:p>
            <a:pPr marL="0" indent="0">
              <a:buNone/>
            </a:pPr>
            <a:r>
              <a:rPr lang="en-US" sz="2800" dirty="0"/>
              <a:t>The path may be relative to the directory of the referring page or it may start at a root of the website.</a:t>
            </a:r>
          </a:p>
          <a:p>
            <a:pPr marL="0" indent="0">
              <a:buNone/>
            </a:pPr>
            <a:r>
              <a:rPr lang="en-US" sz="2800" dirty="0"/>
              <a:t>http: and https: are the protocols for reading web pages.</a:t>
            </a:r>
          </a:p>
          <a:p>
            <a:pPr marL="0" indent="0">
              <a:buNone/>
            </a:pPr>
            <a:r>
              <a:rPr lang="en-US" sz="2800" dirty="0"/>
              <a:t>We will do this by opening sockets to these URLs in C++ but for now, you can use tools like curl to experiment.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15BC3-3B41-4CAC-9E10-3866E021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2D725C-E1B9-4AB1-B4D8-20C8CDD945E8}"/>
              </a:ext>
            </a:extLst>
          </p:cNvPr>
          <p:cNvSpPr/>
          <p:nvPr/>
        </p:nvSpPr>
        <p:spPr>
          <a:xfrm>
            <a:off x="4572000" y="2323071"/>
            <a:ext cx="930876" cy="60136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65FC-FB60-47DB-9D76-EB843F563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and HTTPS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5F022-D69A-4B9A-AB17-561EE7240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These are protocols for exchanging content between a server and a browser.</a:t>
            </a:r>
          </a:p>
          <a:p>
            <a:r>
              <a:rPr lang="en-US" dirty="0"/>
              <a:t>It’s a human-readable format of requests and responses.</a:t>
            </a:r>
          </a:p>
          <a:p>
            <a:r>
              <a:rPr lang="en-US" dirty="0"/>
              <a:t>The difference between HTTP and HTTPS is whether it’s conducted over a secure socket layer (SSL) with encryption.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5D4C6-40A4-4994-AAF8-A887910C5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148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22210-1F65-4FC2-813F-179AD6159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and HTTPS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1B507-126A-4A25-9D06-8E17B85F0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It’s a simple handshake for exchanging data.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Browser sends GET or other method + a path and a protocol.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Server returns an OK + the requested content.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Any number of additional headers in any order.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Every line terminated with \r\n.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End of the header marked by a blank line, followed by the content.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DC7CD-E483-4993-B905-445BE838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721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48DA72-567F-45E0-B2EC-B43D5A82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7492-5C06-4A52-BA49-37A45B0403BF}"/>
              </a:ext>
            </a:extLst>
          </p:cNvPr>
          <p:cNvSpPr txBox="1"/>
          <p:nvPr/>
        </p:nvSpPr>
        <p:spPr>
          <a:xfrm>
            <a:off x="2370363" y="662762"/>
            <a:ext cx="631643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GET / HTTP/1.1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Host: www.nytimes.com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User-Agent: </a:t>
            </a:r>
            <a:r>
              <a:rPr lang="en-US" sz="1600" dirty="0" err="1">
                <a:latin typeface="Consolas" panose="020B0609020204030204" pitchFamily="49" charset="0"/>
              </a:rPr>
              <a:t>LinuxGetSsl</a:t>
            </a:r>
            <a:r>
              <a:rPr lang="en-US" sz="1600" dirty="0"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Accept: */*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Connection: close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HTTP/1.1 200 OK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Content-Length: 1150280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Server: </a:t>
            </a:r>
            <a:r>
              <a:rPr lang="en-US" sz="1600" dirty="0" err="1">
                <a:latin typeface="Consolas" panose="020B0609020204030204" pitchFamily="49" charset="0"/>
              </a:rPr>
              <a:t>nginx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Content-Type: text/html; charset=utf-8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x-</a:t>
            </a:r>
            <a:r>
              <a:rPr lang="en-US" sz="1600" dirty="0" err="1">
                <a:latin typeface="Consolas" panose="020B0609020204030204" pitchFamily="49" charset="0"/>
              </a:rPr>
              <a:t>nyt</a:t>
            </a:r>
            <a:r>
              <a:rPr lang="en-US" sz="1600" dirty="0">
                <a:latin typeface="Consolas" panose="020B0609020204030204" pitchFamily="49" charset="0"/>
              </a:rPr>
              <a:t>-data-last-modified: Mon, 01 Feb 2021 15:59:19 GMT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Last-Modified: Mon, 01 Feb 2021 15:59:19 GMT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: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&lt;!DOCTYPE html&gt;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&lt;html lang="</a:t>
            </a:r>
            <a:r>
              <a:rPr lang="en-US" sz="1600" dirty="0" err="1">
                <a:latin typeface="Consolas" panose="020B0609020204030204" pitchFamily="49" charset="0"/>
              </a:rPr>
              <a:t>en</a:t>
            </a:r>
            <a:r>
              <a:rPr lang="en-US" sz="1600" dirty="0">
                <a:latin typeface="Consolas" panose="020B0609020204030204" pitchFamily="49" charset="0"/>
              </a:rPr>
              <a:t>-US"  </a:t>
            </a:r>
            <a:r>
              <a:rPr lang="en-US" sz="1600" dirty="0" err="1">
                <a:latin typeface="Consolas" panose="020B0609020204030204" pitchFamily="49" charset="0"/>
              </a:rPr>
              <a:t>xmlns:og</a:t>
            </a:r>
            <a:r>
              <a:rPr lang="en-US" sz="1600" dirty="0">
                <a:latin typeface="Consolas" panose="020B0609020204030204" pitchFamily="49" charset="0"/>
              </a:rPr>
              <a:t>="http://opengraphprotocol.org/schema/"&gt;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BB56B-0A2A-434F-828F-5E318CBF6E0A}"/>
              </a:ext>
            </a:extLst>
          </p:cNvPr>
          <p:cNvSpPr txBox="1"/>
          <p:nvPr/>
        </p:nvSpPr>
        <p:spPr>
          <a:xfrm>
            <a:off x="457200" y="662762"/>
            <a:ext cx="1853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Browser requests a page with a GET.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FC846-0E94-4E74-ABFF-45A380F1F756}"/>
              </a:ext>
            </a:extLst>
          </p:cNvPr>
          <p:cNvSpPr txBox="1"/>
          <p:nvPr/>
        </p:nvSpPr>
        <p:spPr>
          <a:xfrm>
            <a:off x="457200" y="2603140"/>
            <a:ext cx="18532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Server responds with an HTTP 200  OK message, a bunch of optional HTTP headers, a blank line and then the content.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FF157C-4E35-4558-89C7-64B2F5009ADA}"/>
              </a:ext>
            </a:extLst>
          </p:cNvPr>
          <p:cNvSpPr/>
          <p:nvPr/>
        </p:nvSpPr>
        <p:spPr>
          <a:xfrm>
            <a:off x="2400300" y="3102429"/>
            <a:ext cx="2710543" cy="3265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0719B0-FCDA-4098-8B92-640E1E2A8B92}"/>
              </a:ext>
            </a:extLst>
          </p:cNvPr>
          <p:cNvSpPr/>
          <p:nvPr/>
        </p:nvSpPr>
        <p:spPr>
          <a:xfrm>
            <a:off x="2400300" y="3600267"/>
            <a:ext cx="4346489" cy="32657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4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tcsh-29%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sudo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5000 '/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mnt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/c/Users/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hamil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/Google Drive/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UMich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Faculty Page/'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127.0.0.1:54588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127.0.0.1:54589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localhost:5000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keep-alive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Cache-Control: max-age=0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Upgrade-Insecure-Requests: 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Mozilla/5.0 (Windows NT 10.0; Win64; x64)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AppleWebKit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/537.36 (KHTML, like Gecko) Chrome/76.0.3809.132 Safari/537.36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Sec-Fetch-Mode: navigate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Sec-Fetch-User: ?1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text/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html,application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xhtml+xml,application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xml;q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=0.9,image/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webp,image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apng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,*/*;q=0.8,application/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signed-exchange;v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=b3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Sec-Fetch-Site: none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gzip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, deflate,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br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Accept-Language: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en-US,en;q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=0.9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seen with the server you’ll build, the browser requests a page.</a:t>
            </a:r>
          </a:p>
        </p:txBody>
      </p:sp>
    </p:spTree>
    <p:extLst>
      <p:ext uri="{BB962C8B-B14F-4D97-AF65-F5344CB8AC3E}">
        <p14:creationId xmlns:p14="http://schemas.microsoft.com/office/powerpoint/2010/main" val="1959636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tcsh-29%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sudo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5000 '/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mnt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/c/Users/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hamil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/Google Drive/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UMich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Faculty Page/'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127.0.0.1:54588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127.0.0.1:54589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localhost:5000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keep-alive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Cache-Control: max-age=0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Upgrade-Insecure-Requests: 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Mozilla/5.0 (Windows NT 10.0; Win64; x64)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AppleWebKit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/537.36 (KHTML, like Gecko) Chrome/76.0.3809.132 Safari/537.36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Sec-Fetch-Mode: navigate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Sec-Fetch-User: ?1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text/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html,application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xhtml+xml,application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xml;q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=0.9,image/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webp,image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apng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,*/*;q=0.8,application/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signed-exchange;v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=b3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Sec-Fetch-Site: none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gzip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, deflate,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br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Accept-Language: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en-US,en;q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=0.9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73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happens to be a request from a Chrome browser.  Notice the user agent.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4C90C-6033-4E33-8FA6-444C7D68310C}"/>
              </a:ext>
            </a:extLst>
          </p:cNvPr>
          <p:cNvSpPr/>
          <p:nvPr/>
        </p:nvSpPr>
        <p:spPr>
          <a:xfrm>
            <a:off x="476068" y="3831021"/>
            <a:ext cx="7975600" cy="480848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087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127.0.0.1:54659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73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your own requests, identify yourself for complaints.  Here’s an example: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4C90C-6033-4E33-8FA6-444C7D68310C}"/>
              </a:ext>
            </a:extLst>
          </p:cNvPr>
          <p:cNvSpPr/>
          <p:nvPr/>
        </p:nvSpPr>
        <p:spPr>
          <a:xfrm>
            <a:off x="476068" y="1862884"/>
            <a:ext cx="7975600" cy="32296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575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HTTP/1.1 200 OK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8964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text/html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"http://www.w3.org/TR/xhtml1/DTD/xhtml1-strict.dtd"&gt;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&lt;html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xmlns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="http://www.w3.org/1999/xhtml"&gt;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&lt;head&gt;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&lt;meta content="text/html; charset=utf-8" http-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equiv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="Content-Type" /&gt;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&lt;title&gt;Nicole Hamilton&lt;/title&gt;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&lt;link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href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="Styles/Hamilton.css"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rel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="stylesheet" type="text/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css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" /&gt;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: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: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server maps the requested /index.htm to the actual file and responds.</a:t>
            </a:r>
          </a:p>
        </p:txBody>
      </p:sp>
    </p:spTree>
    <p:extLst>
      <p:ext uri="{BB962C8B-B14F-4D97-AF65-F5344CB8AC3E}">
        <p14:creationId xmlns:p14="http://schemas.microsoft.com/office/powerpoint/2010/main" val="38879011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tcsh-2%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http://localhost:5000/zork.htm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Service = http, Host = localhost, Port = 5000, Path = zork.htm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 address length = 16 bytes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Family = 2, port = 5000, address = 127.0.0.1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/zork.htm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HTTP/1.1 404 Not Found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tcsh-3%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Errors are reported as 400 and other codes.  (You’ll build your own </a:t>
            </a:r>
            <a:r>
              <a:rPr lang="en-US" dirty="0" err="1"/>
              <a:t>LinuxGetUrl</a:t>
            </a:r>
            <a:r>
              <a:rPr lang="en-US" dirty="0"/>
              <a:t>.)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890FBB-07E3-410D-B1C8-BCA02641FF22}"/>
              </a:ext>
            </a:extLst>
          </p:cNvPr>
          <p:cNvSpPr/>
          <p:nvPr/>
        </p:nvSpPr>
        <p:spPr>
          <a:xfrm>
            <a:off x="476068" y="1936907"/>
            <a:ext cx="7975600" cy="226629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3BD9EF-124B-418C-9247-752489B853C6}"/>
              </a:ext>
            </a:extLst>
          </p:cNvPr>
          <p:cNvSpPr/>
          <p:nvPr/>
        </p:nvSpPr>
        <p:spPr>
          <a:xfrm>
            <a:off x="476068" y="3640782"/>
            <a:ext cx="7975600" cy="841411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HTML.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Unicode and Utf8.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Redirects.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859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tcsh-8%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http://en.wikipedia.org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HTTP/1.1 301 TLS Redirect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Date: Thu, 12 Sep 2019 17:17:56 GMT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Server: Varnish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X-Varnish: 316194658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X-Cache: cp1087 int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X-Cache-Status: int-front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Server-Timing: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cache;desc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="int-front"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Set-Cookie: WMF-Last-Access=12-Sep-2019;Path=/;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HttpOnly;secure;Expires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=Mon, 14 Oct 2019 12:00:00 GMT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Set-Cookie: WMF-Last-Access-Global=12-Sep-2019;Path=/;Domain=.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wikipedia.org;HttpOnly;secure;Expires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=Mon, 14 Oct 2019 12:00:00 GMThttps://en.wikipedia.org/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X-Client-IP: 68.51.181.4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Location: https://en.wikipedia.org/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tcsh-9%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B673A-A018-4CC5-B846-CD6A24DB9C17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Often, you’ll encounter redirects, e.g., from HTTP to HTTPS.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652613-1B4E-44BD-8A00-895701AF8D82}"/>
              </a:ext>
            </a:extLst>
          </p:cNvPr>
          <p:cNvSpPr/>
          <p:nvPr/>
        </p:nvSpPr>
        <p:spPr>
          <a:xfrm>
            <a:off x="476068" y="5076347"/>
            <a:ext cx="7975600" cy="32296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61AB65-530F-4789-B591-4173F2144600}"/>
              </a:ext>
            </a:extLst>
          </p:cNvPr>
          <p:cNvSpPr/>
          <p:nvPr/>
        </p:nvSpPr>
        <p:spPr>
          <a:xfrm>
            <a:off x="476068" y="2305933"/>
            <a:ext cx="7975600" cy="32296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877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tcsh-10%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LinuxGetSsl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https://en.wikipedia.org/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HTTP/1.1 301 Moved Permanently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Date: Thu, 12 Sep 2019 17:23:22 GMT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text/html; charset=utf-8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Server: mw1268.eqiad.wmnet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X-Powered-By: HHVM/3.18.6-dev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P3P: CP="See https://en.wikipedia.org/wiki/Special:CentralAutoLogin/P3P for more info."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Cache-control: s-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maxage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=1200, must-revalidate, max-age=0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X-Content-Type-Options: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nosniff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Location: https://en.wikipedia.org/wiki/Main_Page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Last-Modified: Thu, 12 Sep 2019 17:14:50 GMT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tcsh-11%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redirect may lead to another.  (You’ll build your own </a:t>
            </a:r>
            <a:r>
              <a:rPr lang="en-US" dirty="0" err="1"/>
              <a:t>LinuxGetSsl</a:t>
            </a:r>
            <a:r>
              <a:rPr lang="en-US" dirty="0"/>
              <a:t> as well.)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035078-BA84-40CA-A09F-735F8B8DEC71}"/>
              </a:ext>
            </a:extLst>
          </p:cNvPr>
          <p:cNvSpPr/>
          <p:nvPr/>
        </p:nvSpPr>
        <p:spPr>
          <a:xfrm>
            <a:off x="476068" y="3796187"/>
            <a:ext cx="7975600" cy="32296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D46FB0-C23F-404C-A22B-747FD0AD2156}"/>
              </a:ext>
            </a:extLst>
          </p:cNvPr>
          <p:cNvSpPr/>
          <p:nvPr/>
        </p:nvSpPr>
        <p:spPr>
          <a:xfrm>
            <a:off x="476068" y="1462535"/>
            <a:ext cx="7975600" cy="32296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96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23257</TotalTime>
  <Words>6076</Words>
  <Application>Microsoft Office PowerPoint</Application>
  <PresentationFormat>On-screen Show (4:3)</PresentationFormat>
  <Paragraphs>948</Paragraphs>
  <Slides>77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3" baseType="lpstr">
      <vt:lpstr>Arial</vt:lpstr>
      <vt:lpstr>Calibri</vt:lpstr>
      <vt:lpstr>Consolas</vt:lpstr>
      <vt:lpstr>Lucida Console</vt:lpstr>
      <vt:lpstr>Verdana</vt:lpstr>
      <vt:lpstr>Office Theme</vt:lpstr>
      <vt:lpstr>EECS 498 System Design of a Search Engine Winter 2026 Lecture 4:  HTML, Utf8, HTTP and redirects</vt:lpstr>
      <vt:lpstr>Agenda</vt:lpstr>
      <vt:lpstr>Agenda</vt:lpstr>
      <vt:lpstr>details</vt:lpstr>
      <vt:lpstr>Agenda</vt:lpstr>
      <vt:lpstr>in the beginning</vt:lpstr>
      <vt:lpstr>in the beginning</vt:lpstr>
      <vt:lpstr>in the beginning</vt:lpstr>
      <vt:lpstr>in the beginning</vt:lpstr>
      <vt:lpstr>in the beginning</vt:lpstr>
      <vt:lpstr>in the beginning</vt:lpstr>
      <vt:lpstr>how do you represent text</vt:lpstr>
      <vt:lpstr>how do you represent text</vt:lpstr>
      <vt:lpstr>how do you represent text</vt:lpstr>
      <vt:lpstr>how do you represent text</vt:lpstr>
      <vt:lpstr>PowerPoint Presentation</vt:lpstr>
      <vt:lpstr>PowerPoint Presentation</vt:lpstr>
      <vt:lpstr>code pages</vt:lpstr>
      <vt:lpstr>Unicode</vt:lpstr>
      <vt:lpstr>UTF-16</vt:lpstr>
      <vt:lpstr>UTF-16</vt:lpstr>
      <vt:lpstr>UTF-16</vt:lpstr>
      <vt:lpstr>UTF-16</vt:lpstr>
      <vt:lpstr>UTF-16</vt:lpstr>
      <vt:lpstr>UTF-8</vt:lpstr>
      <vt:lpstr>UTF-8 </vt:lpstr>
      <vt:lpstr>UTF-8 sequences</vt:lpstr>
      <vt:lpstr>Utf8 test case</vt:lpstr>
      <vt:lpstr>PowerPoint Presentation</vt:lpstr>
      <vt:lpstr>PowerPoint Presentation</vt:lpstr>
      <vt:lpstr>PowerPoint Presentation</vt:lpstr>
      <vt:lpstr>today</vt:lpstr>
      <vt:lpstr>your homework</vt:lpstr>
      <vt:lpstr>PowerPoint Presentation</vt:lpstr>
      <vt:lpstr>Agenda</vt:lpstr>
      <vt:lpstr>the basic parts of a search engine</vt:lpstr>
      <vt:lpstr>initial focus</vt:lpstr>
      <vt:lpstr>initial focus</vt:lpstr>
      <vt:lpstr>initial focus</vt:lpstr>
      <vt:lpstr>initial focus</vt:lpstr>
      <vt:lpstr>initial focus</vt:lpstr>
      <vt:lpstr>initial focus</vt:lpstr>
      <vt:lpstr>the webpage concept</vt:lpstr>
      <vt:lpstr>the World Wide Web is born</vt:lpstr>
      <vt:lpstr>XML</vt:lpstr>
      <vt:lpstr>XML</vt:lpstr>
      <vt:lpstr>XML</vt:lpstr>
      <vt:lpstr>HTML</vt:lpstr>
      <vt:lpstr>a typical HTML page</vt:lpstr>
      <vt:lpstr>a typical HTML page</vt:lpstr>
      <vt:lpstr>a typical HTML page</vt:lpstr>
      <vt:lpstr>a typical HTML page</vt:lpstr>
      <vt:lpstr>a typical HTML page</vt:lpstr>
      <vt:lpstr>a typical HTML page</vt:lpstr>
      <vt:lpstr>a typical HTML page</vt:lpstr>
      <vt:lpstr>CSS</vt:lpstr>
      <vt:lpstr>a typical HTML page</vt:lpstr>
      <vt:lpstr>a typical HTML page</vt:lpstr>
      <vt:lpstr>a typical HTML page</vt:lpstr>
      <vt:lpstr>&lt;body&gt; and &lt;div&gt; </vt:lpstr>
      <vt:lpstr>&lt;a&gt;</vt:lpstr>
      <vt:lpstr>&lt;img&gt;, &lt;h1&gt;, and &lt;p&gt;</vt:lpstr>
      <vt:lpstr>&amp;-escapes</vt:lpstr>
      <vt:lpstr>Agenda</vt:lpstr>
      <vt:lpstr>HTML parser</vt:lpstr>
      <vt:lpstr>URLs</vt:lpstr>
      <vt:lpstr>HTTP and HTTPS</vt:lpstr>
      <vt:lpstr>HTTP and HTTPS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 HTML Utf8 HTTP redirects</dc:title>
  <dc:creator>Nicole Hamilton</dc:creator>
  <cp:lastModifiedBy>Nicole Hamilton</cp:lastModifiedBy>
  <cp:revision>764</cp:revision>
  <dcterms:created xsi:type="dcterms:W3CDTF">2014-10-28T21:56:04Z</dcterms:created>
  <dcterms:modified xsi:type="dcterms:W3CDTF">2026-10-13T21:23:21Z</dcterms:modified>
</cp:coreProperties>
</file>